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68" r:id="rId2"/>
    <p:sldId id="478" r:id="rId3"/>
    <p:sldId id="484" r:id="rId4"/>
    <p:sldId id="482" r:id="rId5"/>
    <p:sldId id="469" r:id="rId6"/>
    <p:sldId id="474" r:id="rId7"/>
    <p:sldId id="483" r:id="rId8"/>
    <p:sldId id="467" r:id="rId9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80"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FFFFCC"/>
    <a:srgbClr val="FFFFFF"/>
    <a:srgbClr val="740397"/>
    <a:srgbClr val="FFFF99"/>
    <a:srgbClr val="7A5D00"/>
    <a:srgbClr val="E6AF00"/>
    <a:srgbClr val="64955D"/>
    <a:srgbClr val="6EA82E"/>
    <a:srgbClr val="0033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717" autoAdjust="0"/>
    <p:restoredTop sz="98902" autoAdjust="0"/>
  </p:normalViewPr>
  <p:slideViewPr>
    <p:cSldViewPr>
      <p:cViewPr varScale="1">
        <p:scale>
          <a:sx n="96" d="100"/>
          <a:sy n="96" d="100"/>
        </p:scale>
        <p:origin x="-96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3132"/>
    </p:cViewPr>
  </p:sorterViewPr>
  <p:notesViewPr>
    <p:cSldViewPr>
      <p:cViewPr varScale="1">
        <p:scale>
          <a:sx n="85" d="100"/>
          <a:sy n="85" d="100"/>
        </p:scale>
        <p:origin x="-1956" y="-84"/>
      </p:cViewPr>
      <p:guideLst>
        <p:guide orient="horz" pos="311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05C71CB-E8F8-47F6-93EC-DFE6EDCA12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783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269"/>
            <a:ext cx="5438140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D9FE346-FCE2-41AA-BE41-9AFAB66516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8727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AC988-51C4-4CE2-9CC0-BC330A6D4F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5389843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D110B-AC00-482A-B125-667EDE3C99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2087427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9D183-D923-4C28-B906-525A392B5B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9320966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86093-FCAE-4457-926F-123BBD93C5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3640189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93276-B9D7-4152-9903-C58E6DE557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2085947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B7511-C00D-45DA-8639-1E6C9CBD37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531066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C2DF3-6FEF-4AC1-B1E6-FC70ABA179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8070151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098C9-09F9-4FF7-9704-B6C222480E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8326723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E3055-98CE-4594-9E95-F15BF5C39B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5936996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B48B1-0D83-44BE-AFFF-9B4543AD58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1776745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0E3AC-98D0-403A-92E4-5B504D38C5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7683519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ED9E0-6690-4843-B315-864BF58405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93755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C30B2-F8CF-40C9-8B99-E4160DFF59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107287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E441559-F8BD-4501-9FC6-7DA08FCFE4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60E3AC-98D0-403A-92E4-5B504D38C596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19584" y="269602"/>
            <a:ext cx="6908800" cy="6064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r>
              <a:rPr lang="ru-RU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                    </a:t>
            </a:r>
            <a:r>
              <a:rPr lang="ru-RU" sz="1200" b="1" dirty="0">
                <a:solidFill>
                  <a:srgbClr val="023D62"/>
                </a:solidFill>
                <a:latin typeface="Times New Roman Cyr" pitchFamily="18" charset="0"/>
                <a:cs typeface="Times New Roman Cyr" pitchFamily="18" charset="0"/>
              </a:rPr>
              <a:t>ФЕДЕРАЛЬНОЕ АГЕНСТВО ПО НЕДРОПОЛЬЗОВАНИЮ</a:t>
            </a:r>
            <a:r>
              <a:rPr lang="ru-RU" sz="1400" b="1" dirty="0">
                <a:solidFill>
                  <a:srgbClr val="023D6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Cyr" pitchFamily="18" charset="0"/>
                <a:cs typeface="Times New Roman Cyr" pitchFamily="18" charset="0"/>
              </a:rPr>
              <a:t/>
            </a:r>
            <a:br>
              <a:rPr lang="ru-RU" sz="1400" b="1" dirty="0">
                <a:solidFill>
                  <a:srgbClr val="023D6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r>
              <a:rPr lang="ru-RU" sz="1400" b="1" dirty="0">
                <a:solidFill>
                  <a:srgbClr val="023D6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Cyr" pitchFamily="18" charset="0"/>
                <a:cs typeface="Times New Roman Cyr" pitchFamily="18" charset="0"/>
              </a:rPr>
              <a:t>                                                    </a:t>
            </a:r>
            <a:r>
              <a:rPr lang="ru-RU" sz="1200" b="1" dirty="0" smtClean="0">
                <a:solidFill>
                  <a:srgbClr val="023D62"/>
                </a:solidFill>
                <a:latin typeface="Times New Roman Cyr" pitchFamily="18" charset="0"/>
                <a:cs typeface="Times New Roman Cyr" pitchFamily="18" charset="0"/>
              </a:rPr>
              <a:t>ФГБУ </a:t>
            </a:r>
            <a:r>
              <a:rPr lang="ru-RU" sz="1200" b="1" dirty="0">
                <a:solidFill>
                  <a:srgbClr val="023D62"/>
                </a:solidFill>
                <a:latin typeface="Times New Roman Cyr" pitchFamily="18" charset="0"/>
                <a:cs typeface="Times New Roman Cyr" pitchFamily="18" charset="0"/>
              </a:rPr>
              <a:t>«РОСГЕОЛФОНД» </a:t>
            </a:r>
          </a:p>
        </p:txBody>
      </p:sp>
      <p:pic>
        <p:nvPicPr>
          <p:cNvPr id="4" name="Picture 26" descr="РФГФ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19288" y="314424"/>
            <a:ext cx="10525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683269" y="1897087"/>
            <a:ext cx="77771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Вопросы проверки поступающей  геологической информации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65288" y="2364530"/>
            <a:ext cx="6453112" cy="272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300" dirty="0" smtClean="0">
                <a:solidFill>
                  <a:srgbClr val="11026A"/>
                </a:solidFill>
                <a:latin typeface="+mn-lt"/>
              </a:rPr>
              <a:t> </a:t>
            </a:r>
            <a:r>
              <a:rPr lang="ru-RU" sz="1300" dirty="0">
                <a:solidFill>
                  <a:srgbClr val="11026A"/>
                </a:solidFill>
                <a:latin typeface="+mn-lt"/>
              </a:rPr>
              <a:t>Т.Ф. </a:t>
            </a:r>
            <a:r>
              <a:rPr lang="ru-RU" sz="1300" dirty="0" smtClean="0">
                <a:solidFill>
                  <a:srgbClr val="11026A"/>
                </a:solidFill>
                <a:latin typeface="+mn-lt"/>
              </a:rPr>
              <a:t>Мерецкова, Д.В</a:t>
            </a:r>
            <a:r>
              <a:rPr lang="ru-RU" sz="1300" dirty="0">
                <a:solidFill>
                  <a:srgbClr val="11026A"/>
                </a:solidFill>
                <a:latin typeface="+mn-lt"/>
              </a:rPr>
              <a:t>. </a:t>
            </a:r>
            <a:r>
              <a:rPr lang="ru-RU" sz="1300" dirty="0" smtClean="0">
                <a:solidFill>
                  <a:srgbClr val="11026A"/>
                </a:solidFill>
                <a:latin typeface="+mn-lt"/>
              </a:rPr>
              <a:t>Линьков, Н.Г. Бондарева (ФГБУ </a:t>
            </a:r>
            <a:r>
              <a:rPr lang="ru-RU" sz="1300" dirty="0">
                <a:solidFill>
                  <a:srgbClr val="11026A"/>
                </a:solidFill>
                <a:latin typeface="+mn-lt"/>
              </a:rPr>
              <a:t>«</a:t>
            </a:r>
            <a:r>
              <a:rPr lang="ru-RU" sz="1300" dirty="0" err="1">
                <a:solidFill>
                  <a:srgbClr val="11026A"/>
                </a:solidFill>
                <a:latin typeface="+mn-lt"/>
              </a:rPr>
              <a:t>Росгеолфонд</a:t>
            </a:r>
            <a:r>
              <a:rPr lang="ru-RU" sz="1300" dirty="0" smtClean="0">
                <a:solidFill>
                  <a:srgbClr val="11026A"/>
                </a:solidFill>
                <a:latin typeface="+mn-lt"/>
              </a:rPr>
              <a:t>»)</a:t>
            </a:r>
            <a:endParaRPr lang="ru-RU" sz="1300" dirty="0">
              <a:solidFill>
                <a:srgbClr val="11026A"/>
              </a:solidFill>
              <a:latin typeface="+mn-lt"/>
            </a:endParaRPr>
          </a:p>
        </p:txBody>
      </p:sp>
      <p:sp>
        <p:nvSpPr>
          <p:cNvPr id="7" name="Text Box 25"/>
          <p:cNvSpPr txBox="1">
            <a:spLocks noChangeArrowheads="1"/>
          </p:cNvSpPr>
          <p:nvPr/>
        </p:nvSpPr>
        <p:spPr bwMode="auto">
          <a:xfrm>
            <a:off x="2215206" y="3901864"/>
            <a:ext cx="47132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Рабочее совещание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54477" y="4345940"/>
            <a:ext cx="8712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Вопросы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функционирования системы фондов геологической информации в Центральном, Приволжском, Северо-Западном, Южном и Северо-Кавказском Федеральных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округах</a:t>
            </a:r>
            <a:endParaRPr lang="ru-RU" sz="14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52939" y="5214651"/>
            <a:ext cx="2099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10 - 12 апреля 2018 года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287984" y="5661248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Московская область, Софрино</a:t>
            </a:r>
          </a:p>
        </p:txBody>
      </p:sp>
    </p:spTree>
    <p:extLst>
      <p:ext uri="{BB962C8B-B14F-4D97-AF65-F5344CB8AC3E}">
        <p14:creationId xmlns:p14="http://schemas.microsoft.com/office/powerpoint/2010/main" xmlns="" val="26849475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60E3AC-98D0-403A-92E4-5B504D38C59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49548" y="1340768"/>
            <a:ext cx="7848872" cy="5427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000"/>
              </a:lnSpc>
              <a:spcAft>
                <a:spcPts val="400"/>
              </a:spcAft>
            </a:pPr>
            <a:r>
              <a:rPr lang="ru-RU" sz="1500" dirty="0" smtClean="0">
                <a:latin typeface="+mn-lt"/>
              </a:rPr>
              <a:t>	В </a:t>
            </a:r>
            <a:r>
              <a:rPr lang="ru-RU" sz="1500" dirty="0">
                <a:latin typeface="+mn-lt"/>
              </a:rPr>
              <a:t>соответствии с приказами Минприроды России от 29.02.2016, 24.10.2016 и 04.05.2017 г. №№ 54, 555, 216 </a:t>
            </a:r>
            <a:r>
              <a:rPr lang="ru-RU" sz="1500" dirty="0" smtClean="0">
                <a:latin typeface="+mn-lt"/>
              </a:rPr>
              <a:t>на </a:t>
            </a:r>
            <a:r>
              <a:rPr lang="ru-RU" sz="1500" dirty="0" err="1">
                <a:latin typeface="+mn-lt"/>
              </a:rPr>
              <a:t>Росгеолфонд</a:t>
            </a:r>
            <a:r>
              <a:rPr lang="ru-RU" sz="1500" dirty="0">
                <a:latin typeface="+mn-lt"/>
              </a:rPr>
              <a:t> возложено обеспечение </a:t>
            </a:r>
            <a:r>
              <a:rPr lang="ru-RU" sz="1500" dirty="0" smtClean="0">
                <a:latin typeface="+mn-lt"/>
              </a:rPr>
              <a:t>приемки и проверки, </a:t>
            </a:r>
            <a:r>
              <a:rPr lang="ru-RU" sz="1500" dirty="0">
                <a:latin typeface="+mn-lt"/>
              </a:rPr>
              <a:t>полноты и качества цифровой первичной и </a:t>
            </a:r>
            <a:r>
              <a:rPr lang="ru-RU" sz="1500" dirty="0" smtClean="0">
                <a:latin typeface="+mn-lt"/>
              </a:rPr>
              <a:t>интерпретированной </a:t>
            </a:r>
            <a:r>
              <a:rPr lang="ru-RU" sz="1500" dirty="0">
                <a:latin typeface="+mn-lt"/>
              </a:rPr>
              <a:t>геологической информации, представляемой пользователями недр на хранение.</a:t>
            </a:r>
          </a:p>
          <a:p>
            <a:pPr algn="just">
              <a:lnSpc>
                <a:spcPts val="2000"/>
              </a:lnSpc>
              <a:spcAft>
                <a:spcPts val="400"/>
              </a:spcAft>
            </a:pPr>
            <a:r>
              <a:rPr lang="ru-RU" sz="1500" dirty="0">
                <a:latin typeface="+mn-lt"/>
              </a:rPr>
              <a:t>Положения указанных нормативных документов содержат ряд изменений, касающихся вопросов приемки и проверки цифровой геологической информации. </a:t>
            </a:r>
          </a:p>
          <a:p>
            <a:pPr algn="ctr">
              <a:lnSpc>
                <a:spcPts val="2000"/>
              </a:lnSpc>
              <a:spcBef>
                <a:spcPts val="800"/>
              </a:spcBef>
              <a:spcAft>
                <a:spcPts val="400"/>
              </a:spcAft>
            </a:pPr>
            <a:r>
              <a:rPr lang="ru-RU" sz="1500" b="1" dirty="0">
                <a:latin typeface="+mn-lt"/>
              </a:rPr>
              <a:t>Новое в положениях этих документов:</a:t>
            </a:r>
          </a:p>
          <a:p>
            <a:pPr lvl="0" algn="just">
              <a:lnSpc>
                <a:spcPts val="2000"/>
              </a:lnSpc>
              <a:spcAft>
                <a:spcPts val="400"/>
              </a:spcAft>
              <a:buFont typeface="Wingdings" pitchFamily="2" charset="2"/>
              <a:buChar char="v"/>
            </a:pPr>
            <a:r>
              <a:rPr lang="ru-RU" sz="1500" dirty="0" smtClean="0">
                <a:latin typeface="+mn-lt"/>
              </a:rPr>
              <a:t> обязательное </a:t>
            </a:r>
            <a:r>
              <a:rPr lang="ru-RU" sz="1500" dirty="0">
                <a:latin typeface="+mn-lt"/>
              </a:rPr>
              <a:t>представление в </a:t>
            </a:r>
            <a:r>
              <a:rPr lang="ru-RU" sz="1500" dirty="0" err="1">
                <a:latin typeface="+mn-lt"/>
              </a:rPr>
              <a:t>Росгеолфонд</a:t>
            </a:r>
            <a:r>
              <a:rPr lang="ru-RU" sz="1500" dirty="0">
                <a:latin typeface="+mn-lt"/>
              </a:rPr>
              <a:t> и его территориальные фонды цифровой первичной и </a:t>
            </a:r>
            <a:r>
              <a:rPr lang="ru-RU" sz="1500" dirty="0" smtClean="0">
                <a:latin typeface="+mn-lt"/>
              </a:rPr>
              <a:t>интерпрети</a:t>
            </a:r>
            <a:r>
              <a:rPr lang="ru-RU" sz="1500" dirty="0">
                <a:latin typeface="+mn-lt"/>
              </a:rPr>
              <a:t>рованной</a:t>
            </a:r>
            <a:r>
              <a:rPr lang="ru-RU" sz="1500" dirty="0" smtClean="0">
                <a:latin typeface="+mn-lt"/>
              </a:rPr>
              <a:t> </a:t>
            </a:r>
            <a:r>
              <a:rPr lang="ru-RU" sz="1500" dirty="0">
                <a:latin typeface="+mn-lt"/>
              </a:rPr>
              <a:t>геологической информации, полученной за средства </a:t>
            </a:r>
            <a:r>
              <a:rPr lang="ru-RU" sz="1500" dirty="0" err="1">
                <a:latin typeface="+mn-lt"/>
              </a:rPr>
              <a:t>недропользователя</a:t>
            </a:r>
            <a:r>
              <a:rPr lang="ru-RU" sz="1500" dirty="0">
                <a:latin typeface="+mn-lt"/>
              </a:rPr>
              <a:t>. Ранее обязательному представлению цифровой первичной геологической информации в федеральный фонд подлежала информация, полученная за средства федерального бюджета;</a:t>
            </a:r>
          </a:p>
          <a:p>
            <a:pPr algn="just">
              <a:lnSpc>
                <a:spcPts val="2000"/>
              </a:lnSpc>
              <a:spcBef>
                <a:spcPts val="800"/>
              </a:spcBef>
              <a:spcAft>
                <a:spcPts val="400"/>
              </a:spcAft>
              <a:buFont typeface="Wingdings" pitchFamily="2" charset="2"/>
              <a:buChar char="v"/>
            </a:pPr>
            <a:r>
              <a:rPr lang="ru-RU" sz="1500" dirty="0" smtClean="0">
                <a:latin typeface="+mn-lt"/>
              </a:rPr>
              <a:t> обязательное представление пояснительной записки к первичной информации</a:t>
            </a:r>
            <a:r>
              <a:rPr lang="ru-RU" sz="1500" dirty="0" smtClean="0"/>
              <a:t>;</a:t>
            </a:r>
            <a:endParaRPr lang="en-US" sz="1500" dirty="0" smtClean="0">
              <a:latin typeface="+mn-lt"/>
            </a:endParaRPr>
          </a:p>
          <a:p>
            <a:pPr algn="just">
              <a:lnSpc>
                <a:spcPts val="2000"/>
              </a:lnSpc>
              <a:spcBef>
                <a:spcPts val="800"/>
              </a:spcBef>
              <a:spcAft>
                <a:spcPts val="400"/>
              </a:spcAft>
              <a:buFont typeface="Wingdings" pitchFamily="2" charset="2"/>
              <a:buChar char="v"/>
            </a:pPr>
            <a:r>
              <a:rPr lang="ru-RU" sz="1500" dirty="0" smtClean="0">
                <a:latin typeface="+mn-lt"/>
              </a:rPr>
              <a:t> определен </a:t>
            </a:r>
            <a:r>
              <a:rPr lang="ru-RU" sz="1500" dirty="0">
                <a:latin typeface="+mn-lt"/>
              </a:rPr>
              <a:t>состав (перечень и содержание) материалов с первичной и интерпретированной геологической информацией по видам пользования недрами и видам полезных ископаемых</a:t>
            </a:r>
            <a:r>
              <a:rPr lang="ru-RU" sz="1500" dirty="0" smtClean="0">
                <a:latin typeface="+mn-lt"/>
              </a:rPr>
              <a:t>.</a:t>
            </a:r>
          </a:p>
          <a:p>
            <a:pPr algn="just">
              <a:lnSpc>
                <a:spcPts val="2000"/>
              </a:lnSpc>
              <a:spcAft>
                <a:spcPts val="400"/>
              </a:spcAft>
            </a:pPr>
            <a:r>
              <a:rPr lang="ru-RU" sz="1500" dirty="0" smtClean="0">
                <a:latin typeface="+mn-lt"/>
              </a:rPr>
              <a:t>	Перечисленное </a:t>
            </a:r>
            <a:r>
              <a:rPr lang="ru-RU" sz="1500" dirty="0">
                <a:latin typeface="+mn-lt"/>
              </a:rPr>
              <a:t>выше привело к резкому увеличению объема представляемой цифровой геологической информации, к изменениям в порядке и содержании проверки первичной и интерпретированной информации.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19584" y="269602"/>
            <a:ext cx="6908800" cy="6064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r>
              <a:rPr lang="ru-RU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                    </a:t>
            </a:r>
            <a:r>
              <a:rPr lang="ru-RU" sz="1200" b="1" dirty="0">
                <a:solidFill>
                  <a:srgbClr val="023D62"/>
                </a:solidFill>
                <a:latin typeface="Times New Roman Cyr" pitchFamily="18" charset="0"/>
                <a:cs typeface="Times New Roman Cyr" pitchFamily="18" charset="0"/>
              </a:rPr>
              <a:t>ФЕДЕРАЛЬНОЕ АГЕНСТВО ПО НЕДРОПОЛЬЗОВАНИЮ</a:t>
            </a:r>
            <a:r>
              <a:rPr lang="ru-RU" sz="1400" b="1" dirty="0">
                <a:solidFill>
                  <a:srgbClr val="023D6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Cyr" pitchFamily="18" charset="0"/>
                <a:cs typeface="Times New Roman Cyr" pitchFamily="18" charset="0"/>
              </a:rPr>
              <a:t/>
            </a:r>
            <a:br>
              <a:rPr lang="ru-RU" sz="1400" b="1" dirty="0">
                <a:solidFill>
                  <a:srgbClr val="023D6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r>
              <a:rPr lang="ru-RU" sz="1400" b="1" dirty="0">
                <a:solidFill>
                  <a:srgbClr val="023D6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Cyr" pitchFamily="18" charset="0"/>
                <a:cs typeface="Times New Roman Cyr" pitchFamily="18" charset="0"/>
              </a:rPr>
              <a:t>                                                    </a:t>
            </a:r>
            <a:r>
              <a:rPr lang="ru-RU" sz="1200" b="1" dirty="0" smtClean="0">
                <a:solidFill>
                  <a:srgbClr val="023D62"/>
                </a:solidFill>
                <a:latin typeface="Times New Roman Cyr" pitchFamily="18" charset="0"/>
                <a:cs typeface="Times New Roman Cyr" pitchFamily="18" charset="0"/>
              </a:rPr>
              <a:t>ФГБУ </a:t>
            </a:r>
            <a:r>
              <a:rPr lang="ru-RU" sz="1200" b="1" dirty="0">
                <a:solidFill>
                  <a:srgbClr val="023D62"/>
                </a:solidFill>
                <a:latin typeface="Times New Roman Cyr" pitchFamily="18" charset="0"/>
                <a:cs typeface="Times New Roman Cyr" pitchFamily="18" charset="0"/>
              </a:rPr>
              <a:t>«РОСГЕОЛФОНД» </a:t>
            </a:r>
          </a:p>
        </p:txBody>
      </p:sp>
      <p:pic>
        <p:nvPicPr>
          <p:cNvPr id="5" name="Picture 26" descr="РФГФ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19288" y="314424"/>
            <a:ext cx="10525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279307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60E3AC-98D0-403A-92E4-5B504D38C59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43708" y="1484784"/>
            <a:ext cx="776439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000"/>
              </a:lnSpc>
              <a:spcAft>
                <a:spcPts val="400"/>
              </a:spcAft>
            </a:pPr>
            <a:r>
              <a:rPr lang="ru-RU" sz="1500" dirty="0" smtClean="0">
                <a:latin typeface="+mn-lt"/>
              </a:rPr>
              <a:t>	</a:t>
            </a:r>
            <a:r>
              <a:rPr lang="ru-RU" sz="1600" dirty="0" smtClean="0">
                <a:latin typeface="+mn-lt"/>
              </a:rPr>
              <a:t>Для выполнения работ по проверке поступившей геологической информации, подготовленной только в электронном виде, разработан Временный регламент……и технология ее приемки.</a:t>
            </a:r>
          </a:p>
          <a:p>
            <a:pPr algn="just">
              <a:lnSpc>
                <a:spcPts val="2000"/>
              </a:lnSpc>
              <a:spcAft>
                <a:spcPts val="400"/>
              </a:spcAft>
            </a:pPr>
            <a:r>
              <a:rPr lang="ru-RU" sz="1600" dirty="0" smtClean="0">
                <a:latin typeface="+mn-lt"/>
              </a:rPr>
              <a:t>	В </a:t>
            </a:r>
            <a:r>
              <a:rPr lang="ru-RU" sz="1600" dirty="0">
                <a:latin typeface="+mn-lt"/>
              </a:rPr>
              <a:t>целях облегчения подготовки цифровой геологической информации поставщиками и ускорения ее </a:t>
            </a:r>
            <a:r>
              <a:rPr lang="ru-RU" sz="1600" dirty="0" smtClean="0">
                <a:latin typeface="+mn-lt"/>
              </a:rPr>
              <a:t>проверки</a:t>
            </a:r>
            <a:r>
              <a:rPr lang="en-US" sz="1600" smtClean="0">
                <a:latin typeface="+mn-lt"/>
              </a:rPr>
              <a:t> ,</a:t>
            </a:r>
            <a:r>
              <a:rPr lang="ru-RU" sz="1600" dirty="0" smtClean="0">
                <a:latin typeface="+mn-lt"/>
              </a:rPr>
              <a:t> </a:t>
            </a:r>
            <a:r>
              <a:rPr lang="ru-RU" sz="1600" dirty="0" err="1">
                <a:latin typeface="+mn-lt"/>
              </a:rPr>
              <a:t>Росгеолфондом</a:t>
            </a:r>
            <a:r>
              <a:rPr lang="ru-RU" sz="1600" dirty="0">
                <a:latin typeface="+mn-lt"/>
              </a:rPr>
              <a:t> разработаны формы пояснительных записок к первичной и интерпретированной геологической информации о недрах по каждому методу (модификации) работ и расположении документов на машинных носителях (путь к первичной документации на МНЗ). </a:t>
            </a:r>
            <a:r>
              <a:rPr lang="ru-RU" sz="1600" dirty="0" smtClean="0">
                <a:latin typeface="+mn-lt"/>
              </a:rPr>
              <a:t>Использование пояснительных записок  </a:t>
            </a:r>
            <a:r>
              <a:rPr lang="ru-RU" sz="1600" dirty="0">
                <a:latin typeface="+mn-lt"/>
              </a:rPr>
              <a:t>позволило значительно ускорить процесс  проверки и приемки поступающих материалов</a:t>
            </a:r>
            <a:r>
              <a:rPr lang="ru-RU" sz="1600" dirty="0" smtClean="0">
                <a:latin typeface="+mn-lt"/>
              </a:rPr>
              <a:t>.</a:t>
            </a:r>
          </a:p>
          <a:p>
            <a:pPr algn="just">
              <a:lnSpc>
                <a:spcPts val="2000"/>
              </a:lnSpc>
              <a:spcAft>
                <a:spcPts val="400"/>
              </a:spcAft>
            </a:pPr>
            <a:r>
              <a:rPr lang="ru-RU" sz="1600" dirty="0" smtClean="0">
                <a:latin typeface="+mn-lt"/>
              </a:rPr>
              <a:t>	Пример заполнения приведен ниже на слайде.</a:t>
            </a:r>
          </a:p>
          <a:p>
            <a:pPr algn="just">
              <a:lnSpc>
                <a:spcPts val="2000"/>
              </a:lnSpc>
              <a:spcAft>
                <a:spcPts val="400"/>
              </a:spcAft>
            </a:pPr>
            <a:r>
              <a:rPr lang="ru-RU" sz="1600" dirty="0" smtClean="0">
                <a:latin typeface="+mn-lt"/>
              </a:rPr>
              <a:t>	Процедура </a:t>
            </a:r>
            <a:r>
              <a:rPr lang="ru-RU" sz="1600" dirty="0">
                <a:latin typeface="+mn-lt"/>
              </a:rPr>
              <a:t>проверки первичной геологической информация о недрах (на электронном носителе) и интерпретированной геологической информации о недрах, подготовленной только в электронном виде в свете новых нормативных документов рассматривалась на совещаниях в 2017 г., поэтому в данном докладе освещена не будет.</a:t>
            </a:r>
          </a:p>
        </p:txBody>
      </p:sp>
    </p:spTree>
    <p:extLst>
      <p:ext uri="{BB962C8B-B14F-4D97-AF65-F5344CB8AC3E}">
        <p14:creationId xmlns:p14="http://schemas.microsoft.com/office/powerpoint/2010/main" xmlns="" val="23457050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60E3AC-98D0-403A-92E4-5B504D38C59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876"/>
          <a:stretch/>
        </p:blipFill>
        <p:spPr>
          <a:xfrm>
            <a:off x="372283" y="116634"/>
            <a:ext cx="4741164" cy="2063295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2283" y="2152223"/>
            <a:ext cx="7766685" cy="4589145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5113445" y="620688"/>
            <a:ext cx="392304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Пример заполнения пояснительной записки</a:t>
            </a:r>
          </a:p>
          <a:p>
            <a:pPr lvl="0" algn="ct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 к первичной цифровой геологической информации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22514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60E3AC-98D0-403A-92E4-5B504D38C596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852936"/>
            <a:ext cx="87129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/>
              <a:t>	</a:t>
            </a:r>
            <a:endParaRPr lang="ru-RU" sz="1400" dirty="0"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7564" y="836712"/>
            <a:ext cx="777686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000"/>
              </a:lnSpc>
              <a:spcAft>
                <a:spcPts val="400"/>
              </a:spcAft>
            </a:pPr>
            <a:r>
              <a:rPr lang="ru-RU" sz="1400" dirty="0" smtClean="0">
                <a:latin typeface="+mn-lt"/>
              </a:rPr>
              <a:t>	</a:t>
            </a:r>
            <a:r>
              <a:rPr lang="ru-RU" sz="1500" dirty="0">
                <a:latin typeface="+mn-lt"/>
              </a:rPr>
              <a:t>Ответственным за представление геологической информации о недрах являются следующие пользователи недр:</a:t>
            </a:r>
          </a:p>
          <a:p>
            <a:pPr indent="273050" algn="just">
              <a:lnSpc>
                <a:spcPts val="2000"/>
              </a:lnSpc>
              <a:spcAft>
                <a:spcPts val="400"/>
              </a:spcAft>
              <a:buFont typeface="Wingdings" pitchFamily="2" charset="2"/>
              <a:buChar char="v"/>
            </a:pPr>
            <a:r>
              <a:rPr lang="ru-RU" sz="1500" dirty="0">
                <a:latin typeface="+mn-lt"/>
              </a:rPr>
              <a:t>пользователь недр по лицензии на пользование недрами</a:t>
            </a:r>
            <a:r>
              <a:rPr lang="en-US" sz="1500" dirty="0">
                <a:latin typeface="+mn-lt"/>
              </a:rPr>
              <a:t>;</a:t>
            </a:r>
          </a:p>
          <a:p>
            <a:pPr indent="273050" algn="just">
              <a:lnSpc>
                <a:spcPts val="2000"/>
              </a:lnSpc>
              <a:spcAft>
                <a:spcPts val="400"/>
              </a:spcAft>
              <a:buFont typeface="Wingdings" pitchFamily="2" charset="2"/>
              <a:buChar char="v"/>
            </a:pPr>
            <a:r>
              <a:rPr lang="ru-RU" sz="1500" dirty="0">
                <a:latin typeface="+mn-lt"/>
              </a:rPr>
              <a:t>государственное (бюджетное или автономное) учреждение, находящееся в ведении Федерального агентства и его территориальных органов</a:t>
            </a:r>
            <a:r>
              <a:rPr lang="en-US" sz="1500" dirty="0">
                <a:latin typeface="+mn-lt"/>
              </a:rPr>
              <a:t>;</a:t>
            </a:r>
            <a:endParaRPr lang="ru-RU" sz="1500" dirty="0">
              <a:latin typeface="+mn-lt"/>
            </a:endParaRPr>
          </a:p>
          <a:p>
            <a:pPr indent="273050" algn="just">
              <a:lnSpc>
                <a:spcPts val="2000"/>
              </a:lnSpc>
              <a:spcAft>
                <a:spcPts val="400"/>
              </a:spcAft>
              <a:buFont typeface="Wingdings" pitchFamily="2" charset="2"/>
              <a:buChar char="v"/>
            </a:pPr>
            <a:r>
              <a:rPr lang="ru-RU" sz="1500" dirty="0">
                <a:latin typeface="+mn-lt"/>
              </a:rPr>
              <a:t>исполнитель по государственному контракту.</a:t>
            </a:r>
          </a:p>
          <a:p>
            <a:pPr algn="just">
              <a:lnSpc>
                <a:spcPts val="2000"/>
              </a:lnSpc>
              <a:spcAft>
                <a:spcPts val="400"/>
              </a:spcAft>
            </a:pPr>
            <a:r>
              <a:rPr lang="ru-RU" sz="1500" dirty="0" smtClean="0">
                <a:latin typeface="+mn-lt"/>
              </a:rPr>
              <a:t>	Пользователь </a:t>
            </a:r>
            <a:r>
              <a:rPr lang="ru-RU" sz="1500" dirty="0">
                <a:latin typeface="+mn-lt"/>
              </a:rPr>
              <a:t>недр обязан обеспечить представление, полноту, достоверность и качество геологической информации о недрах по участку недр, предоставленному в пользование или по объекту работ, предусмотренному государственным заданием или условиями государственного контракта в соответствии с Требованиями (приказ Минприроды № 54) и Порядком </a:t>
            </a:r>
            <a:r>
              <a:rPr lang="ru-RU" sz="1500" dirty="0" smtClean="0">
                <a:latin typeface="+mn-lt"/>
              </a:rPr>
              <a:t>представления информации (приказ </a:t>
            </a:r>
            <a:r>
              <a:rPr lang="ru-RU" sz="1500" dirty="0">
                <a:latin typeface="+mn-lt"/>
              </a:rPr>
              <a:t>Минприроды № </a:t>
            </a:r>
            <a:r>
              <a:rPr lang="ru-RU" sz="1500" dirty="0" smtClean="0">
                <a:latin typeface="+mn-lt"/>
              </a:rPr>
              <a:t>216).</a:t>
            </a:r>
            <a:endParaRPr lang="ru-RU" sz="1500" dirty="0">
              <a:latin typeface="+mn-lt"/>
            </a:endParaRPr>
          </a:p>
          <a:p>
            <a:pPr algn="just">
              <a:lnSpc>
                <a:spcPts val="2000"/>
              </a:lnSpc>
              <a:spcAft>
                <a:spcPts val="400"/>
              </a:spcAft>
            </a:pPr>
            <a:r>
              <a:rPr lang="ru-RU" sz="1500" dirty="0">
                <a:latin typeface="+mn-lt"/>
              </a:rPr>
              <a:t>	Документы, содержащие геологическую информацию о недрах, должны быть утверждены уполномоченным лицом пользователя недр. </a:t>
            </a:r>
            <a:r>
              <a:rPr lang="ru-RU" sz="1500" dirty="0" smtClean="0">
                <a:latin typeface="+mn-lt"/>
              </a:rPr>
              <a:t>Неутвержденные </a:t>
            </a:r>
            <a:r>
              <a:rPr lang="ru-RU" sz="1500" dirty="0">
                <a:latin typeface="+mn-lt"/>
              </a:rPr>
              <a:t>и неподписанные документы не принимаются в </a:t>
            </a:r>
            <a:r>
              <a:rPr lang="ru-RU" sz="1500" dirty="0" err="1">
                <a:latin typeface="+mn-lt"/>
              </a:rPr>
              <a:t>Росгеолфонд</a:t>
            </a:r>
            <a:r>
              <a:rPr lang="ru-RU" sz="1500" dirty="0" smtClean="0">
                <a:latin typeface="+mn-lt"/>
              </a:rPr>
              <a:t>.</a:t>
            </a:r>
          </a:p>
          <a:p>
            <a:pPr algn="just">
              <a:lnSpc>
                <a:spcPts val="2000"/>
              </a:lnSpc>
              <a:spcAft>
                <a:spcPts val="400"/>
              </a:spcAft>
            </a:pPr>
            <a:r>
              <a:rPr lang="ru-RU" sz="1500" dirty="0" smtClean="0">
                <a:latin typeface="+mn-lt"/>
              </a:rPr>
              <a:t>	</a:t>
            </a:r>
            <a:r>
              <a:rPr lang="ru-RU" sz="1500" dirty="0">
                <a:latin typeface="+mn-lt"/>
              </a:rPr>
              <a:t>На этапе представления геологической информации в </a:t>
            </a:r>
            <a:r>
              <a:rPr lang="ru-RU" sz="1500" dirty="0" err="1">
                <a:latin typeface="+mn-lt"/>
              </a:rPr>
              <a:t>Росгеолфонд</a:t>
            </a:r>
            <a:r>
              <a:rPr lang="ru-RU" sz="1500" dirty="0">
                <a:latin typeface="+mn-lt"/>
              </a:rPr>
              <a:t> проводится проверка ее полноты и качества для обеспечения дальнейшего использования геологической информации без привлечения поставщика</a:t>
            </a:r>
            <a:r>
              <a:rPr lang="ru-RU" sz="1500" dirty="0" smtClean="0">
                <a:latin typeface="+mn-lt"/>
              </a:rPr>
              <a:t>.</a:t>
            </a:r>
          </a:p>
          <a:p>
            <a:pPr algn="just">
              <a:lnSpc>
                <a:spcPts val="2000"/>
              </a:lnSpc>
              <a:spcAft>
                <a:spcPts val="400"/>
              </a:spcAft>
            </a:pPr>
            <a:r>
              <a:rPr lang="ru-RU" sz="1500" dirty="0">
                <a:latin typeface="+mn-lt"/>
              </a:rPr>
              <a:t>Опыт проверки, полученной геологической информации позволил выявить типичные ошибки, которые  приведены в таблице и на диаграмме.	</a:t>
            </a:r>
          </a:p>
        </p:txBody>
      </p:sp>
    </p:spTree>
    <p:extLst>
      <p:ext uri="{BB962C8B-B14F-4D97-AF65-F5344CB8AC3E}">
        <p14:creationId xmlns:p14="http://schemas.microsoft.com/office/powerpoint/2010/main" xmlns="" val="31872906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60E3AC-98D0-403A-92E4-5B504D38C59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18568526"/>
              </p:ext>
            </p:extLst>
          </p:nvPr>
        </p:nvGraphicFramePr>
        <p:xfrm>
          <a:off x="467544" y="836712"/>
          <a:ext cx="8136904" cy="5569773"/>
        </p:xfrm>
        <a:graphic>
          <a:graphicData uri="http://schemas.openxmlformats.org/drawingml/2006/table">
            <a:tbl>
              <a:tblPr>
                <a:solidFill>
                  <a:srgbClr val="FFFFF7"/>
                </a:solidFill>
                <a:tableStyleId>{8A107856-5554-42FB-B03E-39F5DBC370BA}</a:tableStyleId>
              </a:tblPr>
              <a:tblGrid>
                <a:gridCol w="4857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506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15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930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3591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91958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№ п/п</a:t>
                      </a:r>
                      <a:endParaRPr lang="ru-RU" sz="12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Вид ошибки</a:t>
                      </a:r>
                      <a:endParaRPr lang="ru-RU" sz="12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effectLst/>
                        </a:rPr>
                        <a:t>Количество</a:t>
                      </a:r>
                      <a:endParaRPr lang="ru-RU" sz="12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06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за 2016 г.</a:t>
                      </a:r>
                      <a:endParaRPr lang="ru-RU" sz="12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за 2017 г.</a:t>
                      </a:r>
                      <a:endParaRPr lang="ru-RU" sz="12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за I квартал 2018 г.</a:t>
                      </a:r>
                      <a:endParaRPr lang="ru-RU" sz="12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1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effectLst/>
                        </a:rPr>
                        <a:t>Пояснительная </a:t>
                      </a:r>
                      <a:r>
                        <a:rPr lang="ru-RU" sz="1200" b="1" u="none" strike="noStrike" dirty="0" smtClean="0">
                          <a:effectLst/>
                        </a:rPr>
                        <a:t>записка (отсутствие или неправильное заполнение)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</a:rPr>
                        <a:t>2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</a:rPr>
                        <a:t>882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8909" marR="8909" marT="8909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</a:rPr>
                        <a:t>478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8909" marR="8909" marT="8909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2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effectLst/>
                        </a:rPr>
                        <a:t>Отсутствие первичных цифровых данных (полное или частичное) по методам (видам) работ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</a:rPr>
                        <a:t>846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</a:rPr>
                        <a:t>488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</a:rPr>
                        <a:t>223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3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effectLst/>
                        </a:rPr>
                        <a:t>Некомплект первичных данных, включая отсутствие координатной привязки данных, неполное или неправильное заполнение обязательных полей в формате данных, отсутствие методик проведения работ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</a:rPr>
                        <a:t>163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</a:rPr>
                        <a:t>89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</a:rPr>
                        <a:t>53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8776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4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effectLst/>
                        </a:rPr>
                        <a:t>Некомплект представления цифровых данных в виде БД и </a:t>
                      </a:r>
                      <a:r>
                        <a:rPr lang="ru-RU" sz="1200" b="1" u="none" strike="noStrike" dirty="0" err="1">
                          <a:effectLst/>
                        </a:rPr>
                        <a:t>БнД</a:t>
                      </a:r>
                      <a:r>
                        <a:rPr lang="ru-RU" sz="1200" b="1" u="none" strike="noStrike" dirty="0">
                          <a:effectLst/>
                        </a:rPr>
                        <a:t>, ГИС-проектов (отсутствие описания информационной базы, инструкции по установке, инструкции пользователя, объяснительная записка к картам геологического содержания)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</a:rPr>
                        <a:t>156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</a:rPr>
                        <a:t>116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</a:rPr>
                        <a:t>13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239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5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effectLst/>
                        </a:rPr>
                        <a:t>Отсутствие или неполное представление интерпретированных материалов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</a:rPr>
                        <a:t>37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</a:rPr>
                        <a:t>120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</a:rPr>
                        <a:t>25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6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effectLst/>
                        </a:rPr>
                        <a:t>Отсутствие сведений о поверках технических средств или сертификата о соответствии технических средств техническим требованиям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</a:rPr>
                        <a:t>126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</a:rPr>
                        <a:t>119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</a:rPr>
                        <a:t>18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7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effectLst/>
                        </a:rPr>
                        <a:t>Использование нерекомендуемых расширений файлов данных или нерекомендуемых информационных систем 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</a:rPr>
                        <a:t>3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</a:rPr>
                        <a:t>2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effectLst/>
                        </a:rPr>
                        <a:t>0</a:t>
                      </a:r>
                      <a:r>
                        <a:rPr lang="ru-RU" sz="1200" b="1" i="0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8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effectLst/>
                        </a:rPr>
                        <a:t>Не открываются ГИС-проекты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</a:rPr>
                        <a:t>4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effectLst/>
                        </a:rPr>
                        <a:t>0</a:t>
                      </a:r>
                      <a:r>
                        <a:rPr lang="ru-RU" sz="1200" b="1" i="0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</a:rPr>
                        <a:t> </a:t>
                      </a:r>
                      <a:r>
                        <a:rPr lang="ru-RU" sz="1200" b="1" i="0" u="none" strike="noStrike" dirty="0" smtClean="0">
                          <a:effectLst/>
                        </a:rPr>
                        <a:t>0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9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effectLst/>
                        </a:rPr>
                        <a:t>Таблицы видов и объемов, сведения по объемам проведенных работ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</a:rPr>
                        <a:t>81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</a:rPr>
                        <a:t>49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</a:rPr>
                        <a:t>2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10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effectLst/>
                        </a:rPr>
                        <a:t>Отсутствие Ведомости МНЗ в цифровом виде или неправильное ее заполнение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</a:rPr>
                        <a:t>95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</a:rPr>
                        <a:t>177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</a:rPr>
                        <a:t>0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909" marR="8909" marT="8909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99592" y="163960"/>
            <a:ext cx="7344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Результаты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проверок отчетных цифровых первичных материалов и выявленные ошибки за период 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c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2016 г. по 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I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 кв. 2018 г.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2939" y="836712"/>
            <a:ext cx="7858121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106622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60E3AC-98D0-403A-92E4-5B504D38C59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700429"/>
            <a:ext cx="7848872" cy="2811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000"/>
              </a:lnSpc>
              <a:spcAft>
                <a:spcPts val="400"/>
              </a:spcAft>
            </a:pPr>
            <a:r>
              <a:rPr lang="ru-RU" sz="1600" dirty="0" smtClean="0">
                <a:latin typeface="+mn-lt"/>
              </a:rPr>
              <a:t>	Наиболее </a:t>
            </a:r>
            <a:r>
              <a:rPr lang="ru-RU" sz="1600" dirty="0">
                <a:latin typeface="+mn-lt"/>
              </a:rPr>
              <a:t>сложным оказался переход к сдаче материалов в фонды для </a:t>
            </a:r>
            <a:r>
              <a:rPr lang="ru-RU" sz="1600" dirty="0" err="1">
                <a:latin typeface="+mn-lt"/>
              </a:rPr>
              <a:t>недропользователей</a:t>
            </a:r>
            <a:r>
              <a:rPr lang="ru-RU" sz="1600" dirty="0">
                <a:latin typeface="+mn-lt"/>
              </a:rPr>
              <a:t>, выполняющих работы за собственные средства. Это вызвано отсутствием опыта в оформлении материалов для передачи на хранение, а также с поздним ознакомлением с новыми требованиями.</a:t>
            </a:r>
          </a:p>
          <a:p>
            <a:pPr algn="just">
              <a:lnSpc>
                <a:spcPts val="2000"/>
              </a:lnSpc>
              <a:spcAft>
                <a:spcPts val="400"/>
              </a:spcAft>
            </a:pPr>
            <a:r>
              <a:rPr lang="ru-RU" sz="1600" dirty="0" smtClean="0">
                <a:latin typeface="+mn-lt"/>
              </a:rPr>
              <a:t>	Сотрудники </a:t>
            </a:r>
            <a:r>
              <a:rPr lang="ru-RU" sz="1600" dirty="0" err="1">
                <a:latin typeface="+mn-lt"/>
              </a:rPr>
              <a:t>Росгеолфонда</a:t>
            </a:r>
            <a:r>
              <a:rPr lang="ru-RU" sz="1600" dirty="0">
                <a:latin typeface="+mn-lt"/>
              </a:rPr>
              <a:t> проводят постоянную консультационную работу с </a:t>
            </a:r>
            <a:r>
              <a:rPr lang="ru-RU" sz="1600" dirty="0" err="1">
                <a:latin typeface="+mn-lt"/>
              </a:rPr>
              <a:t>недропользователями</a:t>
            </a:r>
            <a:r>
              <a:rPr lang="ru-RU" sz="1600" dirty="0">
                <a:latin typeface="+mn-lt"/>
              </a:rPr>
              <a:t> для ускорения их перехода на новые требования</a:t>
            </a:r>
            <a:r>
              <a:rPr lang="ru-RU" sz="1600" dirty="0" smtClean="0">
                <a:latin typeface="+mn-lt"/>
              </a:rPr>
              <a:t>.</a:t>
            </a:r>
          </a:p>
          <a:p>
            <a:pPr algn="just">
              <a:lnSpc>
                <a:spcPts val="2000"/>
              </a:lnSpc>
              <a:spcAft>
                <a:spcPts val="400"/>
              </a:spcAft>
            </a:pPr>
            <a:r>
              <a:rPr lang="ru-RU" sz="1600" dirty="0" smtClean="0">
                <a:latin typeface="+mn-lt"/>
              </a:rPr>
              <a:t>	Для информирования </a:t>
            </a:r>
            <a:r>
              <a:rPr lang="ru-RU" sz="1600" dirty="0" err="1" smtClean="0">
                <a:latin typeface="+mn-lt"/>
              </a:rPr>
              <a:t>недропользователей</a:t>
            </a:r>
            <a:r>
              <a:rPr lang="ru-RU" sz="1600" dirty="0" smtClean="0">
                <a:latin typeface="+mn-lt"/>
              </a:rPr>
              <a:t> на </a:t>
            </a:r>
            <a:r>
              <a:rPr lang="ru-RU" sz="1600" dirty="0">
                <a:latin typeface="+mn-lt"/>
              </a:rPr>
              <a:t>сайте </a:t>
            </a:r>
            <a:r>
              <a:rPr lang="ru-RU" sz="1600" dirty="0" err="1">
                <a:latin typeface="+mn-lt"/>
              </a:rPr>
              <a:t>Росгеолфонда</a:t>
            </a:r>
            <a:r>
              <a:rPr lang="ru-RU" sz="1600" dirty="0">
                <a:latin typeface="+mn-lt"/>
              </a:rPr>
              <a:t> размещены </a:t>
            </a:r>
            <a:r>
              <a:rPr lang="ru-RU" sz="1600" dirty="0" smtClean="0">
                <a:latin typeface="+mn-lt"/>
              </a:rPr>
              <a:t>сведения о нормативных документах, формы </a:t>
            </a:r>
            <a:r>
              <a:rPr lang="ru-RU" sz="1600" dirty="0">
                <a:latin typeface="+mn-lt"/>
              </a:rPr>
              <a:t>и </a:t>
            </a:r>
            <a:r>
              <a:rPr lang="ru-RU" sz="1600" dirty="0" smtClean="0">
                <a:latin typeface="+mn-lt"/>
              </a:rPr>
              <a:t>примеры </a:t>
            </a:r>
            <a:r>
              <a:rPr lang="ru-RU" sz="1600" dirty="0">
                <a:latin typeface="+mn-lt"/>
              </a:rPr>
              <a:t>заполнения пояснительных записок к цифровой первичной и интерпретированной геологической информации.</a:t>
            </a:r>
          </a:p>
          <a:p>
            <a:pPr algn="just">
              <a:lnSpc>
                <a:spcPts val="2000"/>
              </a:lnSpc>
              <a:spcAft>
                <a:spcPts val="400"/>
              </a:spcAft>
            </a:pPr>
            <a:endParaRPr lang="ru-RU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99963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60E3AC-98D0-403A-92E4-5B504D38C596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187450" y="1700213"/>
            <a:ext cx="7056438" cy="2592387"/>
          </a:xfrm>
          <a:prstGeom prst="flowChartAlternateProcess">
            <a:avLst/>
          </a:prstGeom>
          <a:gradFill rotWithShape="1">
            <a:gsLst>
              <a:gs pos="0">
                <a:srgbClr val="D1C39F"/>
              </a:gs>
              <a:gs pos="17500">
                <a:srgbClr val="F0EBD5"/>
              </a:gs>
              <a:gs pos="50000">
                <a:srgbClr val="FFEFD1"/>
              </a:gs>
              <a:gs pos="82500">
                <a:srgbClr val="F0EBD5"/>
              </a:gs>
              <a:gs pos="100000">
                <a:srgbClr val="D1C39F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EFD1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547813" y="2703513"/>
            <a:ext cx="6115050" cy="585787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БЛАГОДАРЮ ЗА ВНИМАНИЕ</a:t>
            </a:r>
            <a:endParaRPr lang="ru-RU" sz="3200" dirty="0">
              <a:solidFill>
                <a:srgbClr val="CC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6843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6045</TotalTime>
  <Words>294</Words>
  <Application>Microsoft Office PowerPoint</Application>
  <PresentationFormat>Экран (4:3)</PresentationFormat>
  <Paragraphs>99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ois</dc:creator>
  <cp:lastModifiedBy>Татьяна А. Андрианова</cp:lastModifiedBy>
  <cp:revision>534</cp:revision>
  <cp:lastPrinted>2018-04-06T14:52:22Z</cp:lastPrinted>
  <dcterms:created xsi:type="dcterms:W3CDTF">2011-08-08T07:28:48Z</dcterms:created>
  <dcterms:modified xsi:type="dcterms:W3CDTF">2018-04-23T11:04:01Z</dcterms:modified>
</cp:coreProperties>
</file>