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72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502A9D-28AE-424D-B8CA-0D69624AC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3B8B25-ECC1-401F-A32A-EE370B3D939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algn="ctr"/>
          <a:r>
            <a:rPr lang="ru-RU" sz="10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6A425FD-2CE4-42E1-A5D7-412384D5A9E9}" type="parTrans" cxnId="{E54FE1C7-CAC2-42C3-96E8-105832DB9C27}">
      <dgm:prSet/>
      <dgm:spPr/>
      <dgm:t>
        <a:bodyPr/>
        <a:lstStyle/>
        <a:p>
          <a:endParaRPr lang="ru-RU"/>
        </a:p>
      </dgm:t>
    </dgm:pt>
    <dgm:pt modelId="{54FA9F87-602A-4E7E-AC13-C809F6BC8882}" type="sibTrans" cxnId="{E54FE1C7-CAC2-42C3-96E8-105832DB9C27}">
      <dgm:prSet/>
      <dgm:spPr/>
      <dgm:t>
        <a:bodyPr/>
        <a:lstStyle/>
        <a:p>
          <a:endParaRPr lang="ru-RU"/>
        </a:p>
      </dgm:t>
    </dgm:pt>
    <dgm:pt modelId="{D5DFE1FE-CEBF-4BC8-877E-557581615E73}" type="pres">
      <dgm:prSet presAssocID="{F9502A9D-28AE-424D-B8CA-0D69624AC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36AA8-F23B-4CAA-A5CE-68C09E709117}" type="pres">
      <dgm:prSet presAssocID="{293B8B25-ECC1-401F-A32A-EE370B3D9390}" presName="parentText" presStyleLbl="node1" presStyleIdx="0" presStyleCnt="1" custScaleX="100000" custScaleY="82821" custLinFactY="-1865" custLinFactNeighborX="17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4FE1C7-CAC2-42C3-96E8-105832DB9C27}" srcId="{F9502A9D-28AE-424D-B8CA-0D69624AC777}" destId="{293B8B25-ECC1-401F-A32A-EE370B3D9390}" srcOrd="0" destOrd="0" parTransId="{66A425FD-2CE4-42E1-A5D7-412384D5A9E9}" sibTransId="{54FA9F87-602A-4E7E-AC13-C809F6BC8882}"/>
    <dgm:cxn modelId="{4981C965-152C-4D8E-A471-2798E59F1323}" type="presOf" srcId="{F9502A9D-28AE-424D-B8CA-0D69624AC777}" destId="{D5DFE1FE-CEBF-4BC8-877E-557581615E73}" srcOrd="0" destOrd="0" presId="urn:microsoft.com/office/officeart/2005/8/layout/vList2"/>
    <dgm:cxn modelId="{B53BBB3A-5DD9-4659-9D1B-C8E771D6AD46}" type="presOf" srcId="{293B8B25-ECC1-401F-A32A-EE370B3D9390}" destId="{EA736AA8-F23B-4CAA-A5CE-68C09E709117}" srcOrd="0" destOrd="0" presId="urn:microsoft.com/office/officeart/2005/8/layout/vList2"/>
    <dgm:cxn modelId="{AFAF217A-B354-46DE-BDA9-82207057B46A}" type="presParOf" srcId="{D5DFE1FE-CEBF-4BC8-877E-557581615E73}" destId="{EA736AA8-F23B-4CAA-A5CE-68C09E7091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502A9D-28AE-424D-B8CA-0D69624AC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3B8B25-ECC1-401F-A32A-EE370B3D939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algn="ctr"/>
          <a:r>
            <a:rPr lang="ru-RU" sz="10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6A425FD-2CE4-42E1-A5D7-412384D5A9E9}" type="parTrans" cxnId="{E54FE1C7-CAC2-42C3-96E8-105832DB9C27}">
      <dgm:prSet/>
      <dgm:spPr/>
      <dgm:t>
        <a:bodyPr/>
        <a:lstStyle/>
        <a:p>
          <a:endParaRPr lang="ru-RU"/>
        </a:p>
      </dgm:t>
    </dgm:pt>
    <dgm:pt modelId="{54FA9F87-602A-4E7E-AC13-C809F6BC8882}" type="sibTrans" cxnId="{E54FE1C7-CAC2-42C3-96E8-105832DB9C27}">
      <dgm:prSet/>
      <dgm:spPr/>
      <dgm:t>
        <a:bodyPr/>
        <a:lstStyle/>
        <a:p>
          <a:endParaRPr lang="ru-RU"/>
        </a:p>
      </dgm:t>
    </dgm:pt>
    <dgm:pt modelId="{D5DFE1FE-CEBF-4BC8-877E-557581615E73}" type="pres">
      <dgm:prSet presAssocID="{F9502A9D-28AE-424D-B8CA-0D69624AC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36AA8-F23B-4CAA-A5CE-68C09E709117}" type="pres">
      <dgm:prSet presAssocID="{293B8B25-ECC1-401F-A32A-EE370B3D9390}" presName="parentText" presStyleLbl="node1" presStyleIdx="0" presStyleCnt="1" custScaleX="43197" custScaleY="64022" custLinFactNeighborX="28379" custLinFactNeighborY="-6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710DB7-4754-495D-83C4-B5066D448C8D}" type="presOf" srcId="{293B8B25-ECC1-401F-A32A-EE370B3D9390}" destId="{EA736AA8-F23B-4CAA-A5CE-68C09E709117}" srcOrd="0" destOrd="0" presId="urn:microsoft.com/office/officeart/2005/8/layout/vList2"/>
    <dgm:cxn modelId="{1C3135A7-6636-4D06-A9A3-6BAFE2CD9CAD}" type="presOf" srcId="{F9502A9D-28AE-424D-B8CA-0D69624AC777}" destId="{D5DFE1FE-CEBF-4BC8-877E-557581615E73}" srcOrd="0" destOrd="0" presId="urn:microsoft.com/office/officeart/2005/8/layout/vList2"/>
    <dgm:cxn modelId="{E54FE1C7-CAC2-42C3-96E8-105832DB9C27}" srcId="{F9502A9D-28AE-424D-B8CA-0D69624AC777}" destId="{293B8B25-ECC1-401F-A32A-EE370B3D9390}" srcOrd="0" destOrd="0" parTransId="{66A425FD-2CE4-42E1-A5D7-412384D5A9E9}" sibTransId="{54FA9F87-602A-4E7E-AC13-C809F6BC8882}"/>
    <dgm:cxn modelId="{C762A623-A7FC-4794-9B49-92DC459EC3BE}" type="presParOf" srcId="{D5DFE1FE-CEBF-4BC8-877E-557581615E73}" destId="{EA736AA8-F23B-4CAA-A5CE-68C09E7091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502A9D-28AE-424D-B8CA-0D69624AC7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3B8B25-ECC1-401F-A32A-EE370B3D9390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ru-RU" sz="1200" b="1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algn="ctr"/>
          <a:r>
            <a:rPr lang="ru-RU" sz="10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66A425FD-2CE4-42E1-A5D7-412384D5A9E9}" type="parTrans" cxnId="{E54FE1C7-CAC2-42C3-96E8-105832DB9C27}">
      <dgm:prSet/>
      <dgm:spPr/>
      <dgm:t>
        <a:bodyPr/>
        <a:lstStyle/>
        <a:p>
          <a:endParaRPr lang="ru-RU"/>
        </a:p>
      </dgm:t>
    </dgm:pt>
    <dgm:pt modelId="{54FA9F87-602A-4E7E-AC13-C809F6BC8882}" type="sibTrans" cxnId="{E54FE1C7-CAC2-42C3-96E8-105832DB9C27}">
      <dgm:prSet/>
      <dgm:spPr/>
      <dgm:t>
        <a:bodyPr/>
        <a:lstStyle/>
        <a:p>
          <a:endParaRPr lang="ru-RU"/>
        </a:p>
      </dgm:t>
    </dgm:pt>
    <dgm:pt modelId="{D5DFE1FE-CEBF-4BC8-877E-557581615E73}" type="pres">
      <dgm:prSet presAssocID="{F9502A9D-28AE-424D-B8CA-0D69624AC7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736AA8-F23B-4CAA-A5CE-68C09E709117}" type="pres">
      <dgm:prSet presAssocID="{293B8B25-ECC1-401F-A32A-EE370B3D9390}" presName="parentText" presStyleLbl="node1" presStyleIdx="0" presStyleCnt="1" custScaleX="43197" custScaleY="64022" custLinFactNeighborX="28379" custLinFactNeighborY="-6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87EA63-6EC6-416C-A03F-0A2E4978BBE8}" type="presOf" srcId="{293B8B25-ECC1-401F-A32A-EE370B3D9390}" destId="{EA736AA8-F23B-4CAA-A5CE-68C09E709117}" srcOrd="0" destOrd="0" presId="urn:microsoft.com/office/officeart/2005/8/layout/vList2"/>
    <dgm:cxn modelId="{DA1E295B-FE9C-45A9-B48D-FD7F6DB6F8E9}" type="presOf" srcId="{F9502A9D-28AE-424D-B8CA-0D69624AC777}" destId="{D5DFE1FE-CEBF-4BC8-877E-557581615E73}" srcOrd="0" destOrd="0" presId="urn:microsoft.com/office/officeart/2005/8/layout/vList2"/>
    <dgm:cxn modelId="{E54FE1C7-CAC2-42C3-96E8-105832DB9C27}" srcId="{F9502A9D-28AE-424D-B8CA-0D69624AC777}" destId="{293B8B25-ECC1-401F-A32A-EE370B3D9390}" srcOrd="0" destOrd="0" parTransId="{66A425FD-2CE4-42E1-A5D7-412384D5A9E9}" sibTransId="{54FA9F87-602A-4E7E-AC13-C809F6BC8882}"/>
    <dgm:cxn modelId="{A8FDE0C4-ECE1-4708-A979-D2367CA38810}" type="presParOf" srcId="{D5DFE1FE-CEBF-4BC8-877E-557581615E73}" destId="{EA736AA8-F23B-4CAA-A5CE-68C09E7091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36AA8-F23B-4CAA-A5CE-68C09E709117}">
      <dsp:nvSpPr>
        <dsp:cNvPr id="0" name=""/>
        <dsp:cNvSpPr/>
      </dsp:nvSpPr>
      <dsp:spPr>
        <a:xfrm>
          <a:off x="0" y="0"/>
          <a:ext cx="7020272" cy="992261"/>
        </a:xfrm>
        <a:prstGeom prst="roundRect">
          <a:avLst/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kern="1200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8438" y="48438"/>
        <a:ext cx="6923396" cy="895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36AA8-F23B-4CAA-A5CE-68C09E709117}">
      <dsp:nvSpPr>
        <dsp:cNvPr id="0" name=""/>
        <dsp:cNvSpPr/>
      </dsp:nvSpPr>
      <dsp:spPr>
        <a:xfrm>
          <a:off x="3986145" y="41183"/>
          <a:ext cx="3032546" cy="767034"/>
        </a:xfrm>
        <a:prstGeom prst="roundRect">
          <a:avLst/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kern="1200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23589" y="78627"/>
        <a:ext cx="2957658" cy="6921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36AA8-F23B-4CAA-A5CE-68C09E709117}">
      <dsp:nvSpPr>
        <dsp:cNvPr id="0" name=""/>
        <dsp:cNvSpPr/>
      </dsp:nvSpPr>
      <dsp:spPr>
        <a:xfrm>
          <a:off x="3986145" y="41183"/>
          <a:ext cx="3032546" cy="767034"/>
        </a:xfrm>
        <a:prstGeom prst="roundRect">
          <a:avLst/>
        </a:prstGeom>
        <a:solidFill>
          <a:schemeClr val="bg2">
            <a:lumMod val="75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4">
                  <a:lumMod val="75000"/>
                </a:schemeClr>
              </a:solidFill>
            </a:rPr>
            <a:t>Попов Евгений Владимирович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accent4">
                  <a:lumMod val="75000"/>
                </a:schemeClr>
              </a:solidFill>
            </a:rPr>
            <a:t>начальник Управления архива и фондов, ФГБУ «Росгеолфонд»</a:t>
          </a:r>
          <a:endParaRPr lang="ru-RU" sz="1000" b="1" kern="1200" dirty="0">
            <a:solidFill>
              <a:schemeClr val="accent4">
                <a:lumMod val="75000"/>
              </a:schemeClr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023589" y="78627"/>
        <a:ext cx="2957658" cy="692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DBC06-5348-4EE3-B97B-CD12D3C144F7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9169-169D-4C32-8C79-54E6FB8263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239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E9169-169D-4C32-8C79-54E6FB8263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5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E9169-169D-4C32-8C79-54E6FB82637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5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1E9169-169D-4C32-8C79-54E6FB82637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8953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Data" Target="../diagrams/data3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81944345"/>
              </p:ext>
            </p:extLst>
          </p:nvPr>
        </p:nvGraphicFramePr>
        <p:xfrm>
          <a:off x="1203598" y="3203975"/>
          <a:ext cx="7020272" cy="100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355" y="6219310"/>
            <a:ext cx="1261986" cy="67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550991" y="6129300"/>
            <a:ext cx="4593009" cy="7287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Рабочее совещание 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«Вопросы </a:t>
            </a:r>
            <a:r>
              <a:rPr lang="ru-RU" sz="1000" b="1" dirty="0">
                <a:solidFill>
                  <a:schemeClr val="bg1"/>
                </a:solidFill>
              </a:rPr>
              <a:t>функционирования системы фондов геологической информации </a:t>
            </a:r>
            <a:r>
              <a:rPr lang="ru-RU" sz="1000" b="1" dirty="0" smtClean="0">
                <a:solidFill>
                  <a:schemeClr val="bg1"/>
                </a:solidFill>
              </a:rPr>
              <a:t>в Центральном</a:t>
            </a:r>
            <a:r>
              <a:rPr lang="ru-RU" sz="1000" b="1" dirty="0">
                <a:solidFill>
                  <a:schemeClr val="bg1"/>
                </a:solidFill>
              </a:rPr>
              <a:t>, Приволжском, Северо-Западном, Южном и Северо-Кавказском </a:t>
            </a:r>
            <a:r>
              <a:rPr lang="ru-RU" sz="1000" b="1" dirty="0" smtClean="0">
                <a:solidFill>
                  <a:schemeClr val="bg1"/>
                </a:solidFill>
              </a:rPr>
              <a:t>федеральных </a:t>
            </a:r>
            <a:r>
              <a:rPr lang="ru-RU" sz="1000" b="1" dirty="0">
                <a:solidFill>
                  <a:schemeClr val="bg1"/>
                </a:solidFill>
              </a:rPr>
              <a:t>округах»</a:t>
            </a: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36685" y="1088740"/>
            <a:ext cx="5794445" cy="1667968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Black" panose="020B0A04020102020204" pitchFamily="34" charset="0"/>
              </a:rPr>
              <a:t>Сбор, хранение и предоставление в пользование геологической информации, перевод в электронный вид геологических отчетов на бумажных носителях в </a:t>
            </a:r>
            <a:r>
              <a:rPr lang="ru-RU" sz="1600" b="1" dirty="0" err="1" smtClean="0">
                <a:latin typeface="Arial Black" panose="020B0A04020102020204" pitchFamily="34" charset="0"/>
              </a:rPr>
              <a:t>Росгеолфонде</a:t>
            </a:r>
            <a:r>
              <a:rPr lang="ru-RU" sz="1600" b="1" dirty="0" smtClean="0">
                <a:latin typeface="Arial Black" panose="020B0A04020102020204" pitchFamily="34" charset="0"/>
              </a:rPr>
              <a:t> </a:t>
            </a:r>
            <a:r>
              <a:rPr lang="ru-RU" sz="1600" b="1" dirty="0">
                <a:latin typeface="Arial Black" panose="020B0A04020102020204" pitchFamily="34" charset="0"/>
              </a:rPr>
              <a:t>(состояние вопроса, проблемы, перспективы)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7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33851590"/>
              </p:ext>
            </p:extLst>
          </p:nvPr>
        </p:nvGraphicFramePr>
        <p:xfrm>
          <a:off x="2123728" y="-27384"/>
          <a:ext cx="7020272" cy="100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355" y="6219310"/>
            <a:ext cx="1261986" cy="67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550991" y="6129300"/>
            <a:ext cx="4593009" cy="7287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Рабочее совещание 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«Вопросы </a:t>
            </a:r>
            <a:r>
              <a:rPr lang="ru-RU" sz="1000" b="1" dirty="0">
                <a:solidFill>
                  <a:schemeClr val="bg1"/>
                </a:solidFill>
              </a:rPr>
              <a:t>функционирования системы фондов геологической информации </a:t>
            </a:r>
            <a:r>
              <a:rPr lang="ru-RU" sz="1000" b="1" dirty="0" smtClean="0">
                <a:solidFill>
                  <a:schemeClr val="bg1"/>
                </a:solidFill>
              </a:rPr>
              <a:t>в Центральном</a:t>
            </a:r>
            <a:r>
              <a:rPr lang="ru-RU" sz="1000" b="1" dirty="0">
                <a:solidFill>
                  <a:schemeClr val="bg1"/>
                </a:solidFill>
              </a:rPr>
              <a:t>, Приволжском, Северо-Западном, Южном и Северо-Кавказском </a:t>
            </a:r>
            <a:r>
              <a:rPr lang="ru-RU" sz="1000" b="1" dirty="0" smtClean="0">
                <a:solidFill>
                  <a:schemeClr val="bg1"/>
                </a:solidFill>
              </a:rPr>
              <a:t>федеральных </a:t>
            </a:r>
            <a:r>
              <a:rPr lang="ru-RU" sz="1000" b="1" dirty="0">
                <a:solidFill>
                  <a:schemeClr val="bg1"/>
                </a:solidFill>
              </a:rPr>
              <a:t>округах»</a:t>
            </a: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7311" y="0"/>
            <a:ext cx="5794445" cy="1088739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Black" panose="020B0A04020102020204" pitchFamily="34" charset="0"/>
              </a:rPr>
              <a:t>Сбор, хранение и предоставление в пользование геологической информации, перевод в электронный вид геологических отчетов на бумажных носителях в </a:t>
            </a:r>
            <a:r>
              <a:rPr lang="ru-RU" sz="1400" b="1" dirty="0" err="1" smtClean="0">
                <a:latin typeface="Arial Black" panose="020B0A04020102020204" pitchFamily="34" charset="0"/>
              </a:rPr>
              <a:t>Росгеолфонде</a:t>
            </a:r>
            <a:r>
              <a:rPr lang="ru-RU" sz="1400" b="1" dirty="0" smtClean="0">
                <a:latin typeface="Arial Black" panose="020B0A04020102020204" pitchFamily="34" charset="0"/>
              </a:rPr>
              <a:t> </a:t>
            </a:r>
            <a:r>
              <a:rPr lang="ru-RU" sz="1400" b="1" dirty="0">
                <a:latin typeface="Arial Black" panose="020B0A04020102020204" pitchFamily="34" charset="0"/>
              </a:rPr>
              <a:t>(состояние вопроса, проблемы, перспективы)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1948220"/>
              </p:ext>
            </p:extLst>
          </p:nvPr>
        </p:nvGraphicFramePr>
        <p:xfrm>
          <a:off x="1466652" y="1448776"/>
          <a:ext cx="6390712" cy="39604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1972"/>
                <a:gridCol w="1002464"/>
                <a:gridCol w="801972"/>
                <a:gridCol w="1140303"/>
                <a:gridCol w="1842029"/>
                <a:gridCol w="801972"/>
              </a:tblGrid>
              <a:tr h="591913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000" b="1" u="none" strike="noStrike" dirty="0">
                          <a:effectLst/>
                        </a:rPr>
                        <a:t>Предоставление в пользование фондовой информации, хранимой </a:t>
                      </a:r>
                      <a:r>
                        <a:rPr lang="ru-RU" sz="1000" b="1" u="none" strike="noStrike" dirty="0" err="1">
                          <a:effectLst/>
                        </a:rPr>
                        <a:t>Росгеолфондом</a:t>
                      </a:r>
                      <a:r>
                        <a:rPr lang="ru-RU" sz="1000" b="1" u="none" strike="noStrike" dirty="0">
                          <a:effectLst/>
                        </a:rPr>
                        <a:t>, </a:t>
                      </a:r>
                      <a:endParaRPr lang="ru-RU" sz="1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ru-RU" sz="1000" b="1" u="none" strike="noStrike" dirty="0" smtClean="0">
                          <a:effectLst/>
                        </a:rPr>
                        <a:t>в </a:t>
                      </a:r>
                      <a:r>
                        <a:rPr lang="ru-RU" sz="1000" b="1" u="none" strike="noStrike" dirty="0">
                          <a:effectLst/>
                        </a:rPr>
                        <a:t>период  с 2015 г. по 1 кв. 2018 г.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Отчетный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Вид носителя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Категории пользователей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70389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внешние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внутренние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2015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бум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19657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37661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11506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14270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2016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бум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11730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36478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7260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8925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2017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бум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17617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39483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11009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19812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 кв. 2018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бум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2787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15833</a:t>
                      </a:r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МН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4834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8115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ИТОГО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бум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51791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129455</a:t>
                      </a:r>
                      <a:endParaRPr lang="ru-RU" sz="10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МН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34609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 dirty="0">
                          <a:effectLst/>
                        </a:rPr>
                        <a:t>51122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52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89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0617537"/>
              </p:ext>
            </p:extLst>
          </p:nvPr>
        </p:nvGraphicFramePr>
        <p:xfrm>
          <a:off x="2123728" y="-27384"/>
          <a:ext cx="7020272" cy="1007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0355" y="6219310"/>
            <a:ext cx="1261986" cy="67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550991" y="6129300"/>
            <a:ext cx="4593009" cy="728700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Рабочее совещание </a:t>
            </a: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«Вопросы </a:t>
            </a:r>
            <a:r>
              <a:rPr lang="ru-RU" sz="1000" b="1" dirty="0">
                <a:solidFill>
                  <a:schemeClr val="bg1"/>
                </a:solidFill>
              </a:rPr>
              <a:t>функционирования системы фондов геологической информации </a:t>
            </a:r>
            <a:r>
              <a:rPr lang="ru-RU" sz="1000" b="1" dirty="0" smtClean="0">
                <a:solidFill>
                  <a:schemeClr val="bg1"/>
                </a:solidFill>
              </a:rPr>
              <a:t>в Центральном</a:t>
            </a:r>
            <a:r>
              <a:rPr lang="ru-RU" sz="1000" b="1" dirty="0">
                <a:solidFill>
                  <a:schemeClr val="bg1"/>
                </a:solidFill>
              </a:rPr>
              <a:t>, Приволжском, Северо-Западном, Южном и Северо-Кавказском </a:t>
            </a:r>
            <a:r>
              <a:rPr lang="ru-RU" sz="1000" b="1" dirty="0" smtClean="0">
                <a:solidFill>
                  <a:schemeClr val="bg1"/>
                </a:solidFill>
              </a:rPr>
              <a:t>федеральных </a:t>
            </a:r>
            <a:r>
              <a:rPr lang="ru-RU" sz="1000" b="1" dirty="0">
                <a:solidFill>
                  <a:schemeClr val="bg1"/>
                </a:solidFill>
              </a:rPr>
              <a:t>округах»</a:t>
            </a: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-7311" y="0"/>
            <a:ext cx="5794445" cy="1088739"/>
          </a:xfrm>
          <a:prstGeom prst="round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 Black" panose="020B0A04020102020204" pitchFamily="34" charset="0"/>
              </a:rPr>
              <a:t>Сбор, хранение и предоставление в пользование геологической информации, перевод в электронный вид геологических отчетов на бумажных носителях в </a:t>
            </a:r>
            <a:r>
              <a:rPr lang="ru-RU" sz="1400" b="1" dirty="0" err="1" smtClean="0">
                <a:latin typeface="Arial Black" panose="020B0A04020102020204" pitchFamily="34" charset="0"/>
              </a:rPr>
              <a:t>Росгеолфонде</a:t>
            </a:r>
            <a:r>
              <a:rPr lang="ru-RU" sz="1400" b="1" dirty="0" smtClean="0">
                <a:latin typeface="Arial Black" panose="020B0A04020102020204" pitchFamily="34" charset="0"/>
              </a:rPr>
              <a:t> </a:t>
            </a:r>
            <a:r>
              <a:rPr lang="ru-RU" sz="1400" b="1" dirty="0">
                <a:latin typeface="Arial Black" panose="020B0A04020102020204" pitchFamily="34" charset="0"/>
              </a:rPr>
              <a:t>(состояние вопроса, проблемы, перспективы)</a:t>
            </a:r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0658170"/>
              </p:ext>
            </p:extLst>
          </p:nvPr>
        </p:nvGraphicFramePr>
        <p:xfrm>
          <a:off x="610638" y="2168860"/>
          <a:ext cx="3769023" cy="3026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9140"/>
                <a:gridCol w="2179883"/>
              </a:tblGrid>
              <a:tr h="627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отсканированных отчетов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3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1048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59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9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4836" y="1493785"/>
            <a:ext cx="4193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Перевод информации в цифровой вид</a:t>
            </a:r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64435" y="2438890"/>
            <a:ext cx="3683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Оборудование</a:t>
            </a:r>
          </a:p>
          <a:p>
            <a:r>
              <a:rPr lang="ru-RU" sz="1600" dirty="0" smtClean="0"/>
              <a:t>текстовые</a:t>
            </a:r>
            <a:r>
              <a:rPr lang="ru-RU" sz="1600" dirty="0"/>
              <a:t>: </a:t>
            </a:r>
            <a:endParaRPr lang="ru-RU" sz="1600" dirty="0" smtClean="0"/>
          </a:p>
          <a:p>
            <a:r>
              <a:rPr lang="ru-RU" sz="1600" dirty="0" smtClean="0"/>
              <a:t>А2 </a:t>
            </a:r>
            <a:r>
              <a:rPr lang="ru-RU" sz="1600" dirty="0"/>
              <a:t>-1 шт., </a:t>
            </a:r>
            <a:endParaRPr lang="ru-RU" sz="1600" dirty="0" smtClean="0"/>
          </a:p>
          <a:p>
            <a:r>
              <a:rPr lang="ru-RU" sz="1600" dirty="0" smtClean="0"/>
              <a:t>А3-7 </a:t>
            </a:r>
            <a:r>
              <a:rPr lang="ru-RU" sz="1600" dirty="0"/>
              <a:t>шт. (из них 1 «с»). </a:t>
            </a:r>
            <a:endParaRPr lang="en-US" sz="1600" dirty="0" smtClean="0"/>
          </a:p>
          <a:p>
            <a:endParaRPr lang="ru-RU" sz="1600" dirty="0"/>
          </a:p>
          <a:p>
            <a:r>
              <a:rPr lang="ru-RU" sz="1600" dirty="0" smtClean="0"/>
              <a:t>графические</a:t>
            </a:r>
            <a:r>
              <a:rPr lang="ru-RU" sz="1600" dirty="0"/>
              <a:t>: </a:t>
            </a:r>
            <a:endParaRPr lang="ru-RU" sz="1600" dirty="0" smtClean="0"/>
          </a:p>
          <a:p>
            <a:r>
              <a:rPr lang="ru-RU" sz="1600" dirty="0" smtClean="0"/>
              <a:t>42</a:t>
            </a:r>
            <a:r>
              <a:rPr lang="en-US" sz="1600" dirty="0" smtClean="0"/>
              <a:t>’</a:t>
            </a:r>
            <a:r>
              <a:rPr lang="ru-RU" sz="1600" dirty="0" smtClean="0"/>
              <a:t>–48</a:t>
            </a:r>
            <a:r>
              <a:rPr lang="en-US" sz="1600" dirty="0" smtClean="0"/>
              <a:t>’</a:t>
            </a:r>
            <a:r>
              <a:rPr lang="ru-RU" sz="1600" dirty="0" smtClean="0"/>
              <a:t> </a:t>
            </a:r>
            <a:r>
              <a:rPr lang="ru-RU" sz="1600" dirty="0"/>
              <a:t>– 7 шт</a:t>
            </a:r>
            <a:r>
              <a:rPr lang="ru-RU" sz="1600" dirty="0" smtClean="0"/>
              <a:t>.</a:t>
            </a:r>
            <a:r>
              <a:rPr lang="en-US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/>
              <a:t>из них 1 «с»), </a:t>
            </a:r>
            <a:r>
              <a:rPr lang="ru-RU" sz="1600" dirty="0" smtClean="0"/>
              <a:t>54</a:t>
            </a:r>
            <a:r>
              <a:rPr lang="en-US" sz="1600" dirty="0" smtClean="0"/>
              <a:t>’</a:t>
            </a:r>
            <a:r>
              <a:rPr lang="ru-RU" sz="1600" dirty="0" smtClean="0"/>
              <a:t>-60</a:t>
            </a:r>
            <a:r>
              <a:rPr lang="en-US" sz="1600" dirty="0" smtClean="0"/>
              <a:t>’</a:t>
            </a:r>
            <a:r>
              <a:rPr lang="ru-RU" sz="1600" dirty="0" smtClean="0"/>
              <a:t> </a:t>
            </a:r>
            <a:r>
              <a:rPr lang="ru-RU" sz="1600" dirty="0"/>
              <a:t>– 3 шт. </a:t>
            </a:r>
          </a:p>
        </p:txBody>
      </p:sp>
    </p:spTree>
    <p:extLst>
      <p:ext uri="{BB962C8B-B14F-4D97-AF65-F5344CB8AC3E}">
        <p14:creationId xmlns:p14="http://schemas.microsoft.com/office/powerpoint/2010/main" xmlns="" val="21884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786</TotalTime>
  <Words>325</Words>
  <Application>Microsoft Office PowerPoint</Application>
  <PresentationFormat>Экран (4:3)</PresentationFormat>
  <Paragraphs>78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Открытая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Палаткин Дмитрий Валерьевич</dc:creator>
  <cp:lastModifiedBy>Татьяна А. Андрианова</cp:lastModifiedBy>
  <cp:revision>67</cp:revision>
  <cp:lastPrinted>2017-11-13T09:22:33Z</cp:lastPrinted>
  <dcterms:created xsi:type="dcterms:W3CDTF">2017-11-08T12:07:32Z</dcterms:created>
  <dcterms:modified xsi:type="dcterms:W3CDTF">2018-04-23T08:36:17Z</dcterms:modified>
</cp:coreProperties>
</file>