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  <p:sldMasterId id="2147483708" r:id="rId2"/>
  </p:sldMasterIdLst>
  <p:sldIdLst>
    <p:sldId id="257" r:id="rId3"/>
    <p:sldId id="258" r:id="rId4"/>
    <p:sldId id="260" r:id="rId5"/>
    <p:sldId id="261" r:id="rId6"/>
    <p:sldId id="262" r:id="rId7"/>
    <p:sldId id="265" r:id="rId8"/>
    <p:sldId id="256" r:id="rId9"/>
    <p:sldId id="269" r:id="rId10"/>
    <p:sldId id="267" r:id="rId11"/>
    <p:sldId id="264" r:id="rId12"/>
    <p:sldId id="271" r:id="rId13"/>
    <p:sldId id="274" r:id="rId14"/>
    <p:sldId id="275" r:id="rId15"/>
    <p:sldId id="277" r:id="rId16"/>
    <p:sldId id="279" r:id="rId17"/>
    <p:sldId id="280" r:id="rId18"/>
    <p:sldId id="281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8" autoAdjust="0"/>
  </p:normalViewPr>
  <p:slideViewPr>
    <p:cSldViewPr>
      <p:cViewPr varScale="1">
        <p:scale>
          <a:sx n="67" d="100"/>
          <a:sy n="67" d="100"/>
        </p:scale>
        <p:origin x="-40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8AEF7-92E8-430D-8EC1-0B6917853F64}" type="datetimeFigureOut">
              <a:rPr lang="ru-RU" smtClean="0"/>
              <a:pPr/>
              <a:t>28.05.2013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DAA3B-881C-4F47-99AF-340692EBE2B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16151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8AEF7-92E8-430D-8EC1-0B6917853F64}" type="datetimeFigureOut">
              <a:rPr lang="ru-RU" smtClean="0"/>
              <a:pPr/>
              <a:t>28.05.2013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DAA3B-881C-4F47-99AF-340692EBE2B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90766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8AEF7-92E8-430D-8EC1-0B6917853F64}" type="datetimeFigureOut">
              <a:rPr lang="ru-RU" smtClean="0"/>
              <a:pPr/>
              <a:t>28.05.2013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DAA3B-881C-4F47-99AF-340692EBE2B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30627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4A4229-8FCF-47E9-AB53-B09DDCB0B7F4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28.05.2013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17F9FE-3974-4C14-AA50-DC094CF98289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15488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3DC930-EF26-402E-9B22-1E9CED315427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28.05.2013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8B6C22-B3E8-4FB3-8C2E-154A7B0E3A81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76184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15A118-6E4A-4C15-9B56-AFE8AC3B6716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28.05.2013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AD879B-549B-425C-9504-EEE5E0CEED7F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94094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33D74A-DCF1-4707-9E12-49848F5B3C17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28.05.2013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6B75EA-D99E-43AF-9385-60EA4E6E4044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80655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764DF0-3311-49FC-BF92-4E6BFF2520EE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28.05.2013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7EE98E-3E57-4246-8091-CB0E4AD9A83F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468292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63AECF-13AD-4EDE-B602-77ED3A8E197F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28.05.2013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67C770-BA94-43A9-8FDE-7170FF9FD8DA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016088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EC3555-B854-461F-A22D-312E76DF2D10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28.05.2013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A2B6B6-8463-465F-8605-0560BFD91ED8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128812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FB5621-5F26-4D67-840B-B0B817124097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28.05.2013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B07A6B-04C9-4B6C-A5E4-A7220C74916E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68487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8AEF7-92E8-430D-8EC1-0B6917853F64}" type="datetimeFigureOut">
              <a:rPr lang="ru-RU" smtClean="0"/>
              <a:pPr/>
              <a:t>28.05.2013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DAA3B-881C-4F47-99AF-340692EBE2B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231394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F1BA11-B0C8-4C58-91BE-BB94DD349508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28.05.2013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F47568-E903-43EE-ADC2-8A43D17525E6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801915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95CF54-A46E-4C1E-8EBB-4701A4800FC1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28.05.2013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D180B6-9900-4996-B0F4-737FD9688821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302957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954BE6-3D3B-4243-9221-45A944083753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28.05.2013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F6A3BB-2B60-47EC-88EB-4A40E6A1269A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3496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8AEF7-92E8-430D-8EC1-0B6917853F64}" type="datetimeFigureOut">
              <a:rPr lang="ru-RU" smtClean="0"/>
              <a:pPr/>
              <a:t>28.05.2013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DAA3B-881C-4F47-99AF-340692EBE2B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78012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8AEF7-92E8-430D-8EC1-0B6917853F64}" type="datetimeFigureOut">
              <a:rPr lang="ru-RU" smtClean="0"/>
              <a:pPr/>
              <a:t>28.05.2013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DAA3B-881C-4F47-99AF-340692EBE2B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8091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8AEF7-92E8-430D-8EC1-0B6917853F64}" type="datetimeFigureOut">
              <a:rPr lang="ru-RU" smtClean="0"/>
              <a:pPr/>
              <a:t>28.05.2013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DAA3B-881C-4F47-99AF-340692EBE2B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83690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8AEF7-92E8-430D-8EC1-0B6917853F64}" type="datetimeFigureOut">
              <a:rPr lang="ru-RU" smtClean="0"/>
              <a:pPr/>
              <a:t>28.05.2013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DAA3B-881C-4F47-99AF-340692EBE2B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76887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8AEF7-92E8-430D-8EC1-0B6917853F64}" type="datetimeFigureOut">
              <a:rPr lang="ru-RU" smtClean="0"/>
              <a:pPr/>
              <a:t>28.05.2013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DAA3B-881C-4F47-99AF-340692EBE2B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01772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8AEF7-92E8-430D-8EC1-0B6917853F64}" type="datetimeFigureOut">
              <a:rPr lang="ru-RU" smtClean="0"/>
              <a:pPr/>
              <a:t>28.05.2013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DAA3B-881C-4F47-99AF-340692EBE2B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72615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8AEF7-92E8-430D-8EC1-0B6917853F64}" type="datetimeFigureOut">
              <a:rPr lang="ru-RU" smtClean="0"/>
              <a:pPr/>
              <a:t>28.05.2013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DAA3B-881C-4F47-99AF-340692EBE2B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49140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A8AEF7-92E8-430D-8EC1-0B6917853F64}" type="datetimeFigureOut">
              <a:rPr lang="ru-RU" smtClean="0"/>
              <a:pPr/>
              <a:t>28.05.2013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DDAA3B-881C-4F47-99AF-340692EBE2B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16047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B309FA6-3E3A-459D-A6A6-4AAE18F972DA}" type="datetimeFigureOut">
              <a:rPr lang="ru-RU">
                <a:solidFill>
                  <a:prstClr val="black">
                    <a:tint val="75000"/>
                  </a:prstClr>
                </a:solidFill>
                <a:latin typeface="Book Antiqua" pitchFamily="18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28.05.2013</a:t>
            </a:fld>
            <a:endParaRPr lang="ru-RU">
              <a:solidFill>
                <a:prstClr val="black">
                  <a:tint val="75000"/>
                </a:prstClr>
              </a:solidFill>
              <a:latin typeface="Book Antiqua" pitchFamily="18" charset="0"/>
              <a:cs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>
                  <a:tint val="75000"/>
                </a:prstClr>
              </a:solidFill>
              <a:latin typeface="Book Antiqua" pitchFamily="18" charset="0"/>
              <a:cs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08B9011-7831-47AC-A27C-94C2465BCE94}" type="slidenum">
              <a:rPr lang="ru-RU">
                <a:solidFill>
                  <a:prstClr val="black">
                    <a:tint val="75000"/>
                  </a:prstClr>
                </a:solidFill>
                <a:latin typeface="Book Antiqua" pitchFamily="18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  <a:latin typeface="Book Antiqua" pitchFamily="18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98516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3131840" y="884394"/>
            <a:ext cx="2627706" cy="600389"/>
          </a:xfrm>
          <a:prstGeom prst="rect">
            <a:avLst/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1249148" y="219998"/>
            <a:ext cx="63367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Структура  ФГУНПП «</a:t>
            </a:r>
            <a:r>
              <a:rPr lang="ru-RU" sz="2400" dirty="0" err="1" smtClean="0"/>
              <a:t>Росгеолфонд</a:t>
            </a:r>
            <a:r>
              <a:rPr lang="ru-RU" sz="2400" dirty="0" smtClean="0"/>
              <a:t>»</a:t>
            </a:r>
            <a:endParaRPr lang="ru-RU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3131840" y="980728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/>
              <a:t>Росгеолфонд</a:t>
            </a:r>
            <a:r>
              <a:rPr lang="ru-RU" dirty="0" smtClean="0"/>
              <a:t> (головное)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819753" y="1909315"/>
            <a:ext cx="827506" cy="1599210"/>
          </a:xfrm>
          <a:prstGeom prst="rect">
            <a:avLst/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908595" y="1916832"/>
            <a:ext cx="738664" cy="1584176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ru-RU" sz="1200" dirty="0" smtClean="0"/>
              <a:t>Дальневосточный филиал ( </a:t>
            </a:r>
            <a:r>
              <a:rPr lang="ru-RU" sz="1200" dirty="0" err="1" smtClean="0"/>
              <a:t>г.Южно</a:t>
            </a:r>
            <a:r>
              <a:rPr lang="ru-RU" sz="1200" dirty="0" smtClean="0"/>
              <a:t>-Сахалинск)</a:t>
            </a:r>
            <a:endParaRPr lang="ru-RU" sz="12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131840" y="1940358"/>
            <a:ext cx="827506" cy="1599210"/>
          </a:xfrm>
          <a:prstGeom prst="rect">
            <a:avLst/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3220682" y="1947875"/>
            <a:ext cx="553998" cy="1584176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ru-RU" sz="1200" dirty="0" smtClean="0"/>
              <a:t>Сибирский филиал    (г. Иркутск)</a:t>
            </a:r>
            <a:endParaRPr lang="ru-RU" sz="12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1940157" y="1940358"/>
            <a:ext cx="827506" cy="1599210"/>
          </a:xfrm>
          <a:prstGeom prst="rect">
            <a:avLst/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2028999" y="1947875"/>
            <a:ext cx="738664" cy="1584176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ru-RU" sz="1200" dirty="0" smtClean="0"/>
              <a:t>Северо-Западный филиал (г. Санкт-Петербург)</a:t>
            </a:r>
            <a:endParaRPr lang="ru-RU" sz="12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5345793" y="1906107"/>
            <a:ext cx="827506" cy="1599210"/>
          </a:xfrm>
          <a:prstGeom prst="rect">
            <a:avLst/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5434635" y="1913624"/>
            <a:ext cx="553998" cy="1584176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ru-RU" sz="1200" dirty="0" smtClean="0"/>
              <a:t>Московский филиал  (г. Москва)</a:t>
            </a:r>
            <a:endParaRPr lang="ru-RU" sz="120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6499382" y="1906107"/>
            <a:ext cx="827506" cy="1599210"/>
          </a:xfrm>
          <a:prstGeom prst="rect">
            <a:avLst/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6588224" y="1913624"/>
            <a:ext cx="553998" cy="1584176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ru-RU" sz="1200" dirty="0" smtClean="0"/>
              <a:t>Калужский филиал    (г. Калуга)</a:t>
            </a:r>
            <a:endParaRPr lang="ru-RU" sz="1200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303138" y="1940591"/>
            <a:ext cx="827506" cy="1599210"/>
          </a:xfrm>
          <a:prstGeom prst="rect">
            <a:avLst/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TextBox 17"/>
          <p:cNvSpPr txBox="1"/>
          <p:nvPr/>
        </p:nvSpPr>
        <p:spPr>
          <a:xfrm>
            <a:off x="4391980" y="1948108"/>
            <a:ext cx="553998" cy="1584176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ru-RU" sz="1200" dirty="0" smtClean="0"/>
              <a:t>Морской филиал        (г. Геленджик))</a:t>
            </a:r>
            <a:endParaRPr lang="ru-RU" sz="1200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7585852" y="1894281"/>
            <a:ext cx="827506" cy="1599210"/>
          </a:xfrm>
          <a:prstGeom prst="rect">
            <a:avLst/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7674694" y="1901798"/>
            <a:ext cx="553998" cy="1584176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ru-RU" sz="1200" dirty="0" smtClean="0"/>
              <a:t>Северо-Кавказский филиал (г. Ессентуки)</a:t>
            </a:r>
            <a:endParaRPr lang="ru-RU" sz="1200" dirty="0"/>
          </a:p>
        </p:txBody>
      </p:sp>
      <p:sp>
        <p:nvSpPr>
          <p:cNvPr id="22" name="TextBox 21"/>
          <p:cNvSpPr txBox="1"/>
          <p:nvPr/>
        </p:nvSpPr>
        <p:spPr>
          <a:xfrm>
            <a:off x="5759546" y="884395"/>
            <a:ext cx="9726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335 чел</a:t>
            </a:r>
          </a:p>
          <a:p>
            <a:endParaRPr lang="ru-RU" dirty="0"/>
          </a:p>
        </p:txBody>
      </p:sp>
      <p:sp>
        <p:nvSpPr>
          <p:cNvPr id="25" name="TextBox 24"/>
          <p:cNvSpPr txBox="1"/>
          <p:nvPr/>
        </p:nvSpPr>
        <p:spPr>
          <a:xfrm>
            <a:off x="819754" y="3717032"/>
            <a:ext cx="82750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46 чел.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940157" y="3721046"/>
            <a:ext cx="82750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18 чел.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3131840" y="3721046"/>
            <a:ext cx="82750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14 чел.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4303138" y="3721046"/>
            <a:ext cx="82750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17 чел.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5345793" y="3721046"/>
            <a:ext cx="82750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33 чел.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6499382" y="3717031"/>
            <a:ext cx="82750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55 чел.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7585852" y="3723177"/>
            <a:ext cx="82750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17 чел.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2987824" y="4365104"/>
            <a:ext cx="3744416" cy="1200329"/>
          </a:xfrm>
          <a:prstGeom prst="rect">
            <a:avLst/>
          </a:prstGeom>
          <a:noFill/>
          <a:ln w="28575">
            <a:solidFill>
              <a:schemeClr val="bg2">
                <a:lumMod val="2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/>
              <a:t>ВСЕГО : 535 чел.</a:t>
            </a:r>
          </a:p>
          <a:p>
            <a:r>
              <a:rPr lang="ru-RU" dirty="0" smtClean="0"/>
              <a:t>Из них с </a:t>
            </a:r>
            <a:r>
              <a:rPr lang="ru-RU" dirty="0" err="1" smtClean="0"/>
              <a:t>высш</a:t>
            </a:r>
            <a:r>
              <a:rPr lang="ru-RU" dirty="0" smtClean="0"/>
              <a:t>. обр. – 383 чел.</a:t>
            </a:r>
          </a:p>
          <a:p>
            <a:r>
              <a:rPr lang="ru-RU" dirty="0" smtClean="0"/>
              <a:t>Докторов наук           - 6 чел.</a:t>
            </a:r>
          </a:p>
          <a:p>
            <a:r>
              <a:rPr lang="ru-RU" dirty="0" smtClean="0"/>
              <a:t>Кандидатов наук       - 34 чел.</a:t>
            </a:r>
            <a:endParaRPr lang="ru-RU" dirty="0"/>
          </a:p>
        </p:txBody>
      </p:sp>
      <p:cxnSp>
        <p:nvCxnSpPr>
          <p:cNvPr id="35" name="Прямая со стрелкой 34"/>
          <p:cNvCxnSpPr>
            <a:stCxn id="6" idx="1"/>
            <a:endCxn id="7" idx="0"/>
          </p:cNvCxnSpPr>
          <p:nvPr/>
        </p:nvCxnSpPr>
        <p:spPr>
          <a:xfrm flipH="1">
            <a:off x="1233506" y="1184589"/>
            <a:ext cx="1898334" cy="724726"/>
          </a:xfrm>
          <a:prstGeom prst="straightConnector1">
            <a:avLst/>
          </a:prstGeom>
          <a:ln w="28575">
            <a:solidFill>
              <a:schemeClr val="bg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>
            <a:endCxn id="11" idx="0"/>
          </p:cNvCxnSpPr>
          <p:nvPr/>
        </p:nvCxnSpPr>
        <p:spPr>
          <a:xfrm flipH="1">
            <a:off x="2353910" y="1484784"/>
            <a:ext cx="777930" cy="455574"/>
          </a:xfrm>
          <a:prstGeom prst="straightConnector1">
            <a:avLst/>
          </a:prstGeom>
          <a:ln w="28575">
            <a:solidFill>
              <a:schemeClr val="bg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 стрелкой 38"/>
          <p:cNvCxnSpPr>
            <a:endCxn id="9" idx="0"/>
          </p:cNvCxnSpPr>
          <p:nvPr/>
        </p:nvCxnSpPr>
        <p:spPr>
          <a:xfrm flipH="1">
            <a:off x="3545593" y="1484784"/>
            <a:ext cx="162311" cy="455574"/>
          </a:xfrm>
          <a:prstGeom prst="straightConnector1">
            <a:avLst/>
          </a:prstGeom>
          <a:ln w="28575">
            <a:solidFill>
              <a:schemeClr val="bg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 стрелкой 40"/>
          <p:cNvCxnSpPr/>
          <p:nvPr/>
        </p:nvCxnSpPr>
        <p:spPr>
          <a:xfrm>
            <a:off x="5364088" y="1484784"/>
            <a:ext cx="347546" cy="455807"/>
          </a:xfrm>
          <a:prstGeom prst="straightConnector1">
            <a:avLst/>
          </a:prstGeom>
          <a:ln w="28575">
            <a:solidFill>
              <a:schemeClr val="bg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>
            <a:endCxn id="17" idx="0"/>
          </p:cNvCxnSpPr>
          <p:nvPr/>
        </p:nvCxnSpPr>
        <p:spPr>
          <a:xfrm>
            <a:off x="4572000" y="1484784"/>
            <a:ext cx="144891" cy="455807"/>
          </a:xfrm>
          <a:prstGeom prst="straightConnector1">
            <a:avLst/>
          </a:prstGeom>
          <a:ln w="28575">
            <a:solidFill>
              <a:schemeClr val="bg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 стрелкой 45"/>
          <p:cNvCxnSpPr/>
          <p:nvPr/>
        </p:nvCxnSpPr>
        <p:spPr>
          <a:xfrm>
            <a:off x="5724128" y="1484784"/>
            <a:ext cx="1141095" cy="440774"/>
          </a:xfrm>
          <a:prstGeom prst="straightConnector1">
            <a:avLst/>
          </a:prstGeom>
          <a:ln w="28575">
            <a:solidFill>
              <a:schemeClr val="bg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 стрелкой 47"/>
          <p:cNvCxnSpPr>
            <a:stCxn id="22" idx="1"/>
          </p:cNvCxnSpPr>
          <p:nvPr/>
        </p:nvCxnSpPr>
        <p:spPr>
          <a:xfrm>
            <a:off x="5759546" y="1207561"/>
            <a:ext cx="2240059" cy="681390"/>
          </a:xfrm>
          <a:prstGeom prst="straightConnector1">
            <a:avLst/>
          </a:prstGeom>
          <a:ln w="28575">
            <a:solidFill>
              <a:schemeClr val="bg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38719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/>
          <a:lstStyle/>
          <a:p>
            <a:r>
              <a:rPr lang="ru-RU" sz="2800" dirty="0" smtClean="0"/>
              <a:t>Средняя зарплата сотрудников ФБУ ТФГИ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53766723"/>
              </p:ext>
            </p:extLst>
          </p:nvPr>
        </p:nvGraphicFramePr>
        <p:xfrm>
          <a:off x="468313" y="908723"/>
          <a:ext cx="8218487" cy="338437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46731"/>
                <a:gridCol w="978626"/>
                <a:gridCol w="978626"/>
                <a:gridCol w="978626"/>
                <a:gridCol w="978626"/>
                <a:gridCol w="978626"/>
                <a:gridCol w="978626"/>
              </a:tblGrid>
              <a:tr h="381894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 dirty="0">
                          <a:effectLst/>
                        </a:rPr>
                        <a:t>                                               Годы</a:t>
                      </a:r>
                      <a:br>
                        <a:rPr lang="ru-RU" sz="1200" u="none" strike="noStrike" dirty="0">
                          <a:effectLst/>
                        </a:rPr>
                      </a:br>
                      <a:r>
                        <a:rPr lang="ru-RU" sz="1200" u="none" strike="noStrike" dirty="0">
                          <a:effectLst/>
                        </a:rPr>
                        <a:t>ТФГИ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3" marR="9523" marT="9526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 dirty="0">
                          <a:effectLst/>
                        </a:rPr>
                        <a:t>2008 год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3" marR="9523" marT="9526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 dirty="0">
                          <a:effectLst/>
                        </a:rPr>
                        <a:t>2009 год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3" marR="9523" marT="9526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 dirty="0">
                          <a:effectLst/>
                        </a:rPr>
                        <a:t>2010 год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3" marR="9523" marT="9526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 dirty="0">
                          <a:effectLst/>
                        </a:rPr>
                        <a:t>2011 год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3" marR="9523" marT="9526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 dirty="0">
                          <a:effectLst/>
                        </a:rPr>
                        <a:t>2012 год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3" marR="9523" marT="9526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 dirty="0">
                          <a:effectLst/>
                        </a:rPr>
                        <a:t>Средняя</a:t>
                      </a:r>
                      <a:br>
                        <a:rPr lang="ru-RU" sz="1200" u="none" strike="noStrike" dirty="0">
                          <a:effectLst/>
                        </a:rPr>
                      </a:br>
                      <a:r>
                        <a:rPr lang="ru-RU" sz="1200" u="none" strike="noStrike" dirty="0">
                          <a:effectLst/>
                        </a:rPr>
                        <a:t>за 5 лет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3" marR="9523" marT="9526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8189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ФБУ "ТФГИ по Центральному федеральному округу"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3" marR="9523" marT="9526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10 269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3" marR="9523" marT="9526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13 639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3" marR="9523" marT="9526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13 673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3" marR="9523" marT="9526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14 017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3" marR="9523" marT="9526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15 221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3" marR="9523" marT="9526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13 364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3" marR="9523" marT="9526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8189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ФБУ "ТФГИ по Северо-Западному федеральному округу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3" marR="9523" marT="9526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19 963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3" marR="9523" marT="9526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25 305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3" marR="9523" marT="9526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26 476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3" marR="9523" marT="9526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26 924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3" marR="9523" marT="9526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29 279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3" marR="9523" marT="9526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25 589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3" marR="9523" marT="9526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8189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ФБУ "ТФГИ по Южному федеральному округу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3" marR="9523" marT="9526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10 580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3" marR="9523" marT="9526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13 823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3" marR="9523" marT="9526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13 984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3" marR="9523" marT="9526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14 983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3" marR="9523" marT="9526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u="none" strike="noStrike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15 985</a:t>
                      </a:r>
                    </a:p>
                  </a:txBody>
                  <a:tcPr marL="9523" marR="9523" marT="9526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13 871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3" marR="9523" marT="9526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8189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ФБУ "ТФГИ по Приволжскому федеральному округу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3" marR="9523" marT="9526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11 692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3" marR="9523" marT="9526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14 743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3" marR="9523" marT="9526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15 472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3" marR="9523" marT="9526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15 661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3" marR="9523" marT="9526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u="none" strike="noStrike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17 456</a:t>
                      </a:r>
                    </a:p>
                  </a:txBody>
                  <a:tcPr marL="9523" marR="9523" marT="9526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15 005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3" marR="9523" marT="9526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8189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ФБУ "ТФГИ по Уральскому федеральному округу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3" marR="9523" marT="9526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15 989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3" marR="9523" marT="9526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20 968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3" marR="9523" marT="9526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20 448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3" marR="9523" marT="9526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21 601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3" marR="9523" marT="9526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23 483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3" marR="9523" marT="9526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20 498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3" marR="9523" marT="9526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8189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ФБУ "ТФГИ по Сибирскому федеральному округу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3" marR="9523" marT="9526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15 016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3" marR="9523" marT="9526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19 489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3" marR="9523" marT="9526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19 783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3" marR="9523" marT="9526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19 794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3" marR="9523" marT="9526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22 470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3" marR="9523" marT="9526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19 310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3" marR="9523" marT="9526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8189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ФБУ "ТФГИ по Дальневосточному федеральному округу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3" marR="9523" marT="9526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18 168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3" marR="9523" marT="9526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24 206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3" marR="9523" marT="9526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25 309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3" marR="9523" marT="9526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25 381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3" marR="9523" marT="9526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28 021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3" marR="9523" marT="9526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24 217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3" marR="9523" marT="9526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2922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 dirty="0">
                          <a:effectLst/>
                        </a:rPr>
                        <a:t>По всем ФБУ "ТФГИ"</a:t>
                      </a:r>
                      <a:endParaRPr lang="ru-RU" sz="1400" b="1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3" marR="9523" marT="9526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16 258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3" marR="9523" marT="9526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22 373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3" marR="9523" marT="9526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22 499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3" marR="9523" marT="9526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22 058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3" marR="9523" marT="9526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24 526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3" marR="9523" marT="9526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21 543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3" marR="9523" marT="9526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53232497"/>
              </p:ext>
            </p:extLst>
          </p:nvPr>
        </p:nvGraphicFramePr>
        <p:xfrm>
          <a:off x="539552" y="5373216"/>
          <a:ext cx="8218487" cy="76378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94831"/>
                <a:gridCol w="987276"/>
                <a:gridCol w="987276"/>
                <a:gridCol w="987276"/>
                <a:gridCol w="987276"/>
                <a:gridCol w="987276"/>
                <a:gridCol w="987276"/>
              </a:tblGrid>
              <a:tr h="381894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 dirty="0">
                          <a:effectLst/>
                        </a:rPr>
                        <a:t>                                               Годы</a:t>
                      </a:r>
                      <a:br>
                        <a:rPr lang="ru-RU" sz="1200" u="none" strike="noStrike" dirty="0">
                          <a:effectLst/>
                        </a:rPr>
                      </a:b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3" marR="9523" marT="9526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 dirty="0">
                          <a:effectLst/>
                        </a:rPr>
                        <a:t>2008 год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3" marR="9523" marT="9526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 dirty="0">
                          <a:effectLst/>
                        </a:rPr>
                        <a:t>2009 год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3" marR="9523" marT="9526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 dirty="0">
                          <a:effectLst/>
                        </a:rPr>
                        <a:t>2010 год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3" marR="9523" marT="9526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 dirty="0">
                          <a:effectLst/>
                        </a:rPr>
                        <a:t>2011 год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3" marR="9523" marT="9526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 dirty="0">
                          <a:effectLst/>
                        </a:rPr>
                        <a:t>2012 год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3" marR="9523" marT="9526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 dirty="0">
                          <a:effectLst/>
                        </a:rPr>
                        <a:t>Средняя</a:t>
                      </a:r>
                      <a:br>
                        <a:rPr lang="ru-RU" sz="1200" u="none" strike="noStrike" dirty="0">
                          <a:effectLst/>
                        </a:rPr>
                      </a:br>
                      <a:r>
                        <a:rPr lang="ru-RU" sz="1200" u="none" strike="noStrike" dirty="0">
                          <a:effectLst/>
                        </a:rPr>
                        <a:t>за 5 лет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3" marR="9523" marT="9526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8189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 dirty="0" smtClean="0">
                          <a:effectLst/>
                        </a:rPr>
                        <a:t>ФГУНПП «</a:t>
                      </a:r>
                      <a:r>
                        <a:rPr lang="ru-RU" sz="1400" u="none" strike="noStrike" dirty="0" err="1" smtClean="0">
                          <a:effectLst/>
                        </a:rPr>
                        <a:t>Росгеолфонд</a:t>
                      </a:r>
                      <a:r>
                        <a:rPr lang="ru-RU" sz="1400" u="none" strike="noStrike" dirty="0" smtClean="0">
                          <a:effectLst/>
                        </a:rPr>
                        <a:t>»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3" marR="9523" marT="9526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</a:rPr>
                        <a:t>32200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3" marR="9523" marT="9526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</a:rPr>
                        <a:t>36460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3" marR="9523" marT="9526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</a:rPr>
                        <a:t>40140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3" marR="9523" marT="9526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</a:rPr>
                        <a:t>36230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3" marR="9523" marT="9526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44970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3" marR="9523" marT="9526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</a:rPr>
                        <a:t>38000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3" marR="9523" marT="9526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539552" y="4653136"/>
            <a:ext cx="8229600" cy="5620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2800" dirty="0" smtClean="0"/>
              <a:t>Средняя зарплата сотрудников </a:t>
            </a:r>
            <a:r>
              <a:rPr lang="ru-RU" sz="2800" dirty="0" err="1" smtClean="0"/>
              <a:t>Росгеолфонда</a:t>
            </a:r>
            <a:endParaRPr lang="ru-RU" sz="2800" dirty="0" smtClean="0"/>
          </a:p>
        </p:txBody>
      </p:sp>
    </p:spTree>
    <p:extLst>
      <p:ext uri="{BB962C8B-B14F-4D97-AF65-F5344CB8AC3E}">
        <p14:creationId xmlns:p14="http://schemas.microsoft.com/office/powerpoint/2010/main" val="3631262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1247800"/>
          </a:xfrm>
        </p:spPr>
        <p:txBody>
          <a:bodyPr/>
          <a:lstStyle/>
          <a:p>
            <a:r>
              <a:rPr lang="ru-RU" sz="2800" dirty="0"/>
              <a:t>Первоочередные мероприятия по развитию государственного геологического информационного </a:t>
            </a:r>
            <a:r>
              <a:rPr lang="ru-RU" sz="2800" dirty="0" smtClean="0"/>
              <a:t>обеспечения, поставленные в 2010 г.:</a:t>
            </a:r>
            <a:endParaRPr lang="ru-RU" sz="2800" dirty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60848"/>
            <a:ext cx="8229600" cy="439234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200" b="1" dirty="0"/>
              <a:t>Укрепление системы федерального и территориальных геологических фондов;</a:t>
            </a:r>
          </a:p>
          <a:p>
            <a:pPr>
              <a:lnSpc>
                <a:spcPct val="90000"/>
              </a:lnSpc>
            </a:pPr>
            <a:r>
              <a:rPr lang="ru-RU" sz="2200" b="1" dirty="0"/>
              <a:t> Обеспечение полноты представления </a:t>
            </a:r>
            <a:r>
              <a:rPr lang="ru-RU" sz="2200" b="1" dirty="0" err="1"/>
              <a:t>недропользователями</a:t>
            </a:r>
            <a:r>
              <a:rPr lang="ru-RU" sz="2200" b="1" dirty="0"/>
              <a:t> в федеральный и территориальные фонды всех видов геологической информации;</a:t>
            </a:r>
          </a:p>
          <a:p>
            <a:pPr>
              <a:lnSpc>
                <a:spcPct val="90000"/>
              </a:lnSpc>
            </a:pPr>
            <a:r>
              <a:rPr lang="ru-RU" sz="2200" b="1" dirty="0"/>
              <a:t> Укрепление системы сбора и хранения первичной геологической информации, в том числе в цифровом виде;</a:t>
            </a:r>
          </a:p>
          <a:p>
            <a:pPr>
              <a:lnSpc>
                <a:spcPct val="90000"/>
              </a:lnSpc>
            </a:pPr>
            <a:r>
              <a:rPr lang="ru-RU" sz="2200" b="1" dirty="0"/>
              <a:t>Обновление нормативно-правовой и методико-технологической базы осуществления ГГИО;</a:t>
            </a:r>
          </a:p>
          <a:p>
            <a:pPr>
              <a:lnSpc>
                <a:spcPct val="90000"/>
              </a:lnSpc>
            </a:pPr>
            <a:r>
              <a:rPr lang="ru-RU" sz="2200" b="1" dirty="0"/>
              <a:t>Создание электронных фондов геологической информации;</a:t>
            </a:r>
          </a:p>
          <a:p>
            <a:pPr>
              <a:lnSpc>
                <a:spcPct val="90000"/>
              </a:lnSpc>
            </a:pPr>
            <a:r>
              <a:rPr lang="ru-RU" sz="2200" b="1" dirty="0"/>
              <a:t>Развитие электронных сервисов предоставления информации и оказания государственных услуг. </a:t>
            </a:r>
            <a:r>
              <a:rPr lang="ru-RU" sz="22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4241104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448397"/>
              </p:ext>
            </p:extLst>
          </p:nvPr>
        </p:nvGraphicFramePr>
        <p:xfrm>
          <a:off x="611560" y="980727"/>
          <a:ext cx="8229599" cy="5112567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2452421"/>
                <a:gridCol w="2452421"/>
                <a:gridCol w="1292047"/>
                <a:gridCol w="574426"/>
                <a:gridCol w="594177"/>
                <a:gridCol w="594177"/>
                <a:gridCol w="269930"/>
              </a:tblGrid>
              <a:tr h="189354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Цель развития предприятия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485" marR="35485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Название индикативного показателя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485" marR="35485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Единица измерения показателя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485" marR="35485" marT="0" marB="0" anchor="ctr"/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Значение показателя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485" marR="35485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870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2013-2015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485" marR="3548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2013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485" marR="3548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2014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485" marR="3548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2015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485" marR="35485" marT="0" marB="0" anchor="ctr"/>
                </a:tc>
              </a:tr>
              <a:tr h="18935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485" marR="3548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485" marR="3548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3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485" marR="3548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4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485" marR="3548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5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485" marR="3548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6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485" marR="3548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7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485" marR="35485" marT="0" marB="0" anchor="ctr"/>
                </a:tc>
              </a:tr>
              <a:tr h="946771">
                <a:tc rowSpan="3"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100">
                          <a:effectLst/>
                        </a:rPr>
                        <a:t>Формирование, ведение, обеспечение сохранности и использования геологических информационных ресурсов, обеспечение потребителей геологической информацией различного статуса;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485" marR="35485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000">
                          <a:effectLst/>
                        </a:rPr>
                        <a:t>Количество  государственных геологических информационных ресурсов России, подлежащих формированию, ведению, обеспечению сохранности и использованию потребителями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485" marR="35485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000">
                          <a:effectLst/>
                        </a:rPr>
                        <a:t>млн.ед. хранения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485" marR="35485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000">
                          <a:effectLst/>
                        </a:rPr>
                        <a:t>3,9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485" marR="35485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000">
                          <a:effectLst/>
                        </a:rPr>
                        <a:t>3,82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485" marR="35485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000">
                          <a:effectLst/>
                        </a:rPr>
                        <a:t>3,86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485" marR="35485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000">
                          <a:effectLst/>
                        </a:rPr>
                        <a:t>3,9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485" marR="35485" marT="0" marB="0" anchor="ctr"/>
                </a:tc>
              </a:tr>
              <a:tr h="37870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000">
                          <a:effectLst/>
                        </a:rPr>
                        <a:t>Объем пополнения федерального фонда геологической информации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485" marR="35485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000">
                          <a:effectLst/>
                        </a:rPr>
                        <a:t>тыс.ед. хранения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485" marR="35485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000">
                          <a:effectLst/>
                        </a:rPr>
                        <a:t>60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485" marR="35485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000">
                          <a:effectLst/>
                        </a:rPr>
                        <a:t>20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485" marR="35485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000">
                          <a:effectLst/>
                        </a:rPr>
                        <a:t>20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485" marR="35485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000">
                          <a:effectLst/>
                        </a:rPr>
                        <a:t>20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485" marR="35485" marT="0" marB="0" anchor="ctr"/>
                </a:tc>
              </a:tr>
              <a:tr h="37870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000">
                          <a:effectLst/>
                        </a:rPr>
                        <a:t>Количество предоставленных геологических материалов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485" marR="35485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000">
                          <a:effectLst/>
                        </a:rPr>
                        <a:t>тыс.ед. хранения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485" marR="35485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000">
                          <a:effectLst/>
                        </a:rPr>
                        <a:t>66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485" marR="35485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000">
                          <a:effectLst/>
                        </a:rPr>
                        <a:t>21,5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485" marR="35485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000">
                          <a:effectLst/>
                        </a:rPr>
                        <a:t>22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485" marR="35485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000">
                          <a:effectLst/>
                        </a:rPr>
                        <a:t>22,5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485" marR="35485" marT="0" marB="0" anchor="ctr"/>
                </a:tc>
              </a:tr>
              <a:tr h="568063"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100">
                          <a:effectLst/>
                        </a:rPr>
                        <a:t>Создание электронного фонда геологической информации;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485" marR="35485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000">
                          <a:effectLst/>
                        </a:rPr>
                        <a:t>Количество геологической информации в электронном фонде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485" marR="35485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000">
                          <a:effectLst/>
                        </a:rPr>
                        <a:t>ед. хранения геологических отчетов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485" marR="35485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000">
                          <a:effectLst/>
                        </a:rPr>
                        <a:t>9360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485" marR="35485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000">
                          <a:effectLst/>
                        </a:rPr>
                        <a:t>2080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485" marR="35485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000">
                          <a:effectLst/>
                        </a:rPr>
                        <a:t>3120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485" marR="35485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000">
                          <a:effectLst/>
                        </a:rPr>
                        <a:t>4160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485" marR="35485" marT="0" marB="0" anchor="ctr"/>
                </a:tc>
              </a:tr>
              <a:tr h="1041449"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100">
                          <a:effectLst/>
                        </a:rPr>
                        <a:t>Формирование сводной информационно-аналитической продукции и справочно-информационное обеспечение деятельности органов управления;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485" marR="35485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000">
                          <a:effectLst/>
                        </a:rPr>
                        <a:t>Количество  информационно-аналитических материалов о состоянии минерально-сырьевой базы и недропользования в Российской Федерации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485" marR="35485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000">
                          <a:effectLst/>
                        </a:rPr>
                        <a:t>комплект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485" marR="35485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000">
                          <a:effectLst/>
                        </a:rPr>
                        <a:t>75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485" marR="35485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000">
                          <a:effectLst/>
                        </a:rPr>
                        <a:t>25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485" marR="35485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000">
                          <a:effectLst/>
                        </a:rPr>
                        <a:t>25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485" marR="35485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000">
                          <a:effectLst/>
                        </a:rPr>
                        <a:t>25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485" marR="35485" marT="0" marB="0" anchor="ctr"/>
                </a:tc>
              </a:tr>
              <a:tr h="1041449"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100">
                          <a:effectLst/>
                        </a:rPr>
                        <a:t>Подготовка и издание Государственного баланса запасов полезных ископаемых, учет эксплуатационных запасов подземных вод;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485" marR="35485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000" dirty="0">
                          <a:effectLst/>
                        </a:rPr>
                        <a:t>Количество  подготовленных и изданных документов, отражающих Государственный баланс запасов полезных ископаемых и учет эксплуатационных запасов подземных вод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485" marR="35485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000">
                          <a:effectLst/>
                        </a:rPr>
                        <a:t>выпуск/</a:t>
                      </a:r>
                      <a:br>
                        <a:rPr lang="ru-RU" sz="1000">
                          <a:effectLst/>
                        </a:rPr>
                      </a:br>
                      <a:r>
                        <a:rPr lang="ru-RU" sz="1000">
                          <a:effectLst/>
                        </a:rPr>
                        <a:t>обзор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485" marR="35485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000">
                          <a:effectLst/>
                        </a:rPr>
                        <a:t>294/</a:t>
                      </a:r>
                      <a:br>
                        <a:rPr lang="ru-RU" sz="1000">
                          <a:effectLst/>
                        </a:rPr>
                      </a:br>
                      <a:r>
                        <a:rPr lang="ru-RU" sz="1000">
                          <a:effectLst/>
                        </a:rPr>
                        <a:t>48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485" marR="35485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000">
                          <a:effectLst/>
                        </a:rPr>
                        <a:t>98/</a:t>
                      </a:r>
                      <a:br>
                        <a:rPr lang="ru-RU" sz="1000">
                          <a:effectLst/>
                        </a:rPr>
                      </a:br>
                      <a:r>
                        <a:rPr lang="ru-RU" sz="1000">
                          <a:effectLst/>
                        </a:rPr>
                        <a:t>16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485" marR="35485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000">
                          <a:effectLst/>
                        </a:rPr>
                        <a:t>98/</a:t>
                      </a:r>
                      <a:br>
                        <a:rPr lang="ru-RU" sz="1000">
                          <a:effectLst/>
                        </a:rPr>
                      </a:br>
                      <a:r>
                        <a:rPr lang="ru-RU" sz="1000">
                          <a:effectLst/>
                        </a:rPr>
                        <a:t>16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485" marR="35485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000" dirty="0">
                          <a:effectLst/>
                        </a:rPr>
                        <a:t>98/</a:t>
                      </a:r>
                      <a:br>
                        <a:rPr lang="ru-RU" sz="1000" dirty="0">
                          <a:effectLst/>
                        </a:rPr>
                      </a:br>
                      <a:r>
                        <a:rPr lang="ru-RU" sz="1000" dirty="0">
                          <a:effectLst/>
                        </a:rPr>
                        <a:t>16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485" marR="35485" marT="0" marB="0" anchor="ctr"/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383393" y="350748"/>
            <a:ext cx="643208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Значения показателей достижения целей развития предприятия на 2013-2015 гг.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68512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1469525"/>
              </p:ext>
            </p:extLst>
          </p:nvPr>
        </p:nvGraphicFramePr>
        <p:xfrm>
          <a:off x="457200" y="1653381"/>
          <a:ext cx="8579296" cy="4394200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2535172"/>
                <a:gridCol w="2535172"/>
                <a:gridCol w="1335644"/>
                <a:gridCol w="593809"/>
                <a:gridCol w="614226"/>
                <a:gridCol w="614226"/>
                <a:gridCol w="351047"/>
              </a:tblGrid>
              <a:tr h="821765"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100" dirty="0">
                          <a:effectLst/>
                        </a:rPr>
                        <a:t>Ведение и пополнение Государственного кадастра месторождений и проявлений полезных ископаемых РФ;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485" marR="35485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000">
                          <a:effectLst/>
                        </a:rPr>
                        <a:t>Количество документов, отражающих состояние, ведение и пополнение Государственного кадастра месторождений и проявлений полезных ископаемых России</a:t>
                      </a:r>
                    </a:p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485" marR="35485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000">
                          <a:effectLst/>
                        </a:rPr>
                        <a:t>тыс. паспортов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485" marR="35485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000">
                          <a:effectLst/>
                        </a:rPr>
                        <a:t>40,5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485" marR="35485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000">
                          <a:effectLst/>
                        </a:rPr>
                        <a:t>38,9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485" marR="35485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000">
                          <a:effectLst/>
                        </a:rPr>
                        <a:t>39,7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485" marR="35485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000" dirty="0">
                          <a:effectLst/>
                        </a:rPr>
                        <a:t>40,5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485" marR="35485" marT="0" marB="0" anchor="ctr"/>
                </a:tc>
              </a:tr>
              <a:tr h="971176">
                <a:tc rowSpan="2"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100">
                          <a:effectLst/>
                        </a:rPr>
                        <a:t>Учет и ведение геологической изученности территории, шельфа и внутренних морей Российской Федерации,  учет и ведение реестра работ по геологическому изучению недр.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485" marR="35485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000" dirty="0">
                          <a:effectLst/>
                        </a:rPr>
                        <a:t>Количество обработанных  учетных документов изученности, составленных сводных картограмм, составленных 75 полистных картограмм, </a:t>
                      </a:r>
                      <a:r>
                        <a:rPr lang="ru-RU" sz="1000" dirty="0" err="1">
                          <a:effectLst/>
                        </a:rPr>
                        <a:t>цифрограмм</a:t>
                      </a:r>
                      <a:r>
                        <a:rPr lang="ru-RU" sz="1000" dirty="0">
                          <a:effectLst/>
                        </a:rPr>
                        <a:t> и контурных карт всех видов изученности</a:t>
                      </a:r>
                    </a:p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485" marR="35485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000">
                          <a:effectLst/>
                        </a:rPr>
                        <a:t>уч.док./</a:t>
                      </a:r>
                      <a:br>
                        <a:rPr lang="ru-RU" sz="1000">
                          <a:effectLst/>
                        </a:rPr>
                      </a:br>
                      <a:r>
                        <a:rPr lang="ru-RU" sz="1000">
                          <a:effectLst/>
                        </a:rPr>
                        <a:t>картограмм/</a:t>
                      </a:r>
                      <a:br>
                        <a:rPr lang="ru-RU" sz="1000">
                          <a:effectLst/>
                        </a:rPr>
                      </a:br>
                      <a:r>
                        <a:rPr lang="ru-RU" sz="1000">
                          <a:effectLst/>
                        </a:rPr>
                        <a:t>карт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485" marR="35485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000">
                          <a:effectLst/>
                        </a:rPr>
                        <a:t>15600/</a:t>
                      </a:r>
                      <a:br>
                        <a:rPr lang="ru-RU" sz="1000">
                          <a:effectLst/>
                        </a:rPr>
                      </a:br>
                      <a:r>
                        <a:rPr lang="ru-RU" sz="1000">
                          <a:effectLst/>
                        </a:rPr>
                        <a:t>18/</a:t>
                      </a:r>
                      <a:br>
                        <a:rPr lang="ru-RU" sz="1000">
                          <a:effectLst/>
                        </a:rPr>
                      </a:br>
                      <a:r>
                        <a:rPr lang="ru-RU" sz="1000">
                          <a:effectLst/>
                        </a:rPr>
                        <a:t>75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485" marR="35485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000">
                          <a:effectLst/>
                        </a:rPr>
                        <a:t>5200/</a:t>
                      </a:r>
                      <a:br>
                        <a:rPr lang="ru-RU" sz="1000">
                          <a:effectLst/>
                        </a:rPr>
                      </a:br>
                      <a:r>
                        <a:rPr lang="ru-RU" sz="1000">
                          <a:effectLst/>
                        </a:rPr>
                        <a:t>18/</a:t>
                      </a:r>
                      <a:br>
                        <a:rPr lang="ru-RU" sz="1000">
                          <a:effectLst/>
                        </a:rPr>
                      </a:br>
                      <a:r>
                        <a:rPr lang="ru-RU" sz="1000">
                          <a:effectLst/>
                        </a:rPr>
                        <a:t>25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485" marR="35485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000">
                          <a:effectLst/>
                        </a:rPr>
                        <a:t>5200/</a:t>
                      </a:r>
                      <a:br>
                        <a:rPr lang="ru-RU" sz="1000">
                          <a:effectLst/>
                        </a:rPr>
                      </a:br>
                      <a:r>
                        <a:rPr lang="ru-RU" sz="1000">
                          <a:effectLst/>
                        </a:rPr>
                        <a:t>18/</a:t>
                      </a:r>
                      <a:br>
                        <a:rPr lang="ru-RU" sz="1000">
                          <a:effectLst/>
                        </a:rPr>
                      </a:br>
                      <a:r>
                        <a:rPr lang="ru-RU" sz="1000">
                          <a:effectLst/>
                        </a:rPr>
                        <a:t>25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485" marR="35485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000">
                          <a:effectLst/>
                        </a:rPr>
                        <a:t>5200/</a:t>
                      </a:r>
                      <a:br>
                        <a:rPr lang="ru-RU" sz="1000">
                          <a:effectLst/>
                        </a:rPr>
                      </a:br>
                      <a:r>
                        <a:rPr lang="ru-RU" sz="1000">
                          <a:effectLst/>
                        </a:rPr>
                        <a:t>18/</a:t>
                      </a:r>
                      <a:br>
                        <a:rPr lang="ru-RU" sz="1000">
                          <a:effectLst/>
                        </a:rPr>
                      </a:br>
                      <a:r>
                        <a:rPr lang="ru-RU" sz="1000">
                          <a:effectLst/>
                        </a:rPr>
                        <a:t>25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485" marR="35485" marT="0" marB="0" anchor="ctr"/>
                </a:tc>
              </a:tr>
              <a:tr h="82176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000">
                          <a:effectLst/>
                        </a:rPr>
                        <a:t>Количество записей, отражающих состояние, ведение и пополнение Государственного реестра работ по геологическому изучению недр</a:t>
                      </a:r>
                    </a:p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485" marR="35485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000">
                          <a:effectLst/>
                        </a:rPr>
                        <a:t>тыс. записей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485" marR="35485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000">
                          <a:effectLst/>
                        </a:rPr>
                        <a:t>36,6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485" marR="35485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000">
                          <a:effectLst/>
                        </a:rPr>
                        <a:t>28,6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485" marR="35485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000">
                          <a:effectLst/>
                        </a:rPr>
                        <a:t>32,6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485" marR="35485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000">
                          <a:effectLst/>
                        </a:rPr>
                        <a:t>36,6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485" marR="35485" marT="0" marB="0" anchor="ctr"/>
                </a:tc>
              </a:tr>
              <a:tr h="298824">
                <a:tc rowSpan="2"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100">
                          <a:effectLst/>
                        </a:rPr>
                        <a:t>Ведение массива лицензионных материалов и реестра лицензий;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485" marR="35485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000">
                          <a:effectLst/>
                        </a:rPr>
                        <a:t>Количество лицензионных документов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485" marR="35485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000">
                          <a:effectLst/>
                        </a:rPr>
                        <a:t>тыс.</a:t>
                      </a:r>
                      <a:br>
                        <a:rPr lang="ru-RU" sz="1000">
                          <a:effectLst/>
                        </a:rPr>
                      </a:br>
                      <a:r>
                        <a:rPr lang="ru-RU" sz="1000">
                          <a:effectLst/>
                        </a:rPr>
                        <a:t>документов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485" marR="35485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000">
                          <a:effectLst/>
                        </a:rPr>
                        <a:t>72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485" marR="35485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000">
                          <a:effectLst/>
                        </a:rPr>
                        <a:t>62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485" marR="35485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000">
                          <a:effectLst/>
                        </a:rPr>
                        <a:t>67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485" marR="35485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000">
                          <a:effectLst/>
                        </a:rPr>
                        <a:t>72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485" marR="35485" marT="0" marB="0" anchor="ctr"/>
                </a:tc>
              </a:tr>
              <a:tr h="12700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000">
                          <a:effectLst/>
                        </a:rPr>
                        <a:t>Количество записей, отражающих состояние, ведение и пополнение Государственного реестра участков недр, предоставленных для добычи полезных ископаемых, а также в целях, не связанных с их добычей, и лицензий на пользование недрами</a:t>
                      </a:r>
                    </a:p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485" marR="35485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000">
                          <a:effectLst/>
                        </a:rPr>
                        <a:t>тыс. записей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485" marR="35485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000">
                          <a:effectLst/>
                        </a:rPr>
                        <a:t>68,5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485" marR="35485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000">
                          <a:effectLst/>
                        </a:rPr>
                        <a:t>63,5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485" marR="35485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000">
                          <a:effectLst/>
                        </a:rPr>
                        <a:t>66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485" marR="35485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000" dirty="0">
                          <a:effectLst/>
                        </a:rPr>
                        <a:t>68,5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485" marR="35485" marT="0" marB="0" anchor="ctr"/>
                </a:tc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0597544"/>
              </p:ext>
            </p:extLst>
          </p:nvPr>
        </p:nvGraphicFramePr>
        <p:xfrm>
          <a:off x="467544" y="1052736"/>
          <a:ext cx="8568953" cy="609600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2549228"/>
                <a:gridCol w="2549228"/>
                <a:gridCol w="1349591"/>
                <a:gridCol w="599818"/>
                <a:gridCol w="599818"/>
                <a:gridCol w="561229"/>
                <a:gridCol w="360041"/>
              </a:tblGrid>
              <a:tr h="149412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Цель развития предприятия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485" marR="35485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Название индикативного показателя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485" marR="35485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Единица измерения показателя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485" marR="35485" marT="0" marB="0" anchor="ctr"/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Значение показателя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485" marR="35485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9882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2013-2015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485" marR="3548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2013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485" marR="3548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2014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485" marR="3548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2015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485" marR="35485" marT="0" marB="0" anchor="ctr"/>
                </a:tc>
              </a:tr>
              <a:tr h="14941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485" marR="3548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485" marR="3548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3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485" marR="3548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4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485" marR="3548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5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485" marR="3548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6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485" marR="3548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7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485" marR="35485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95014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5618201"/>
              </p:ext>
            </p:extLst>
          </p:nvPr>
        </p:nvGraphicFramePr>
        <p:xfrm>
          <a:off x="395536" y="116632"/>
          <a:ext cx="8568953" cy="609600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2549228"/>
                <a:gridCol w="2549228"/>
                <a:gridCol w="1349591"/>
                <a:gridCol w="599818"/>
                <a:gridCol w="599818"/>
                <a:gridCol w="561229"/>
                <a:gridCol w="360041"/>
              </a:tblGrid>
              <a:tr h="149412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Цель развития предприятия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485" marR="35485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Название индикативного показателя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485" marR="35485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Единица измерения показателя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485" marR="35485" marT="0" marB="0" anchor="ctr"/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Значение показателя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485" marR="35485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9882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2013-2015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485" marR="3548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2013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485" marR="3548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2014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485" marR="3548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2015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485" marR="35485" marT="0" marB="0" anchor="ctr"/>
                </a:tc>
              </a:tr>
              <a:tr h="14941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485" marR="3548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485" marR="3548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3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485" marR="3548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4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485" marR="3548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5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485" marR="3548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6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485" marR="3548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7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485" marR="35485" marT="0" marB="0" anchor="ctr"/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627882"/>
              </p:ext>
            </p:extLst>
          </p:nvPr>
        </p:nvGraphicFramePr>
        <p:xfrm>
          <a:off x="395536" y="692696"/>
          <a:ext cx="8568952" cy="5659661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2373599"/>
                <a:gridCol w="2553548"/>
                <a:gridCol w="1345325"/>
                <a:gridCol w="598113"/>
                <a:gridCol w="510709"/>
                <a:gridCol w="618680"/>
                <a:gridCol w="568978"/>
              </a:tblGrid>
              <a:tr h="1835748"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000" dirty="0">
                          <a:effectLst/>
                        </a:rPr>
                        <a:t>Ведение, пополнение и развитие Государственного банка цифровой геологической информации;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522" marR="31522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900" dirty="0">
                          <a:effectLst/>
                        </a:rPr>
                        <a:t>Количество введенной в ГБЦГИ цифровой геологической информации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522" marR="31522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900">
                          <a:effectLst/>
                        </a:rPr>
                        <a:t>тыс. пог. км  </a:t>
                      </a:r>
                      <a:r>
                        <a:rPr lang="ru-RU" sz="900" spc="-20">
                          <a:effectLst/>
                        </a:rPr>
                        <a:t>сейсмопрофилей/</a:t>
                      </a:r>
                      <a:r>
                        <a:rPr lang="ru-RU" sz="900">
                          <a:effectLst/>
                        </a:rPr>
                        <a:t/>
                      </a:r>
                      <a:br>
                        <a:rPr lang="ru-RU" sz="900">
                          <a:effectLst/>
                        </a:rPr>
                      </a:br>
                      <a:r>
                        <a:rPr lang="ru-RU" sz="900">
                          <a:effectLst/>
                        </a:rPr>
                        <a:t>тыс. пог. м каротажа/листов гравиметриче-ской карты/</a:t>
                      </a:r>
                      <a:br>
                        <a:rPr lang="ru-RU" sz="900">
                          <a:effectLst/>
                        </a:rPr>
                      </a:br>
                      <a:r>
                        <a:rPr lang="ru-RU" sz="900">
                          <a:effectLst/>
                        </a:rPr>
                        <a:t>тыс. пог. км аэрогеофизиче-ских профилей/</a:t>
                      </a:r>
                      <a:br>
                        <a:rPr lang="ru-RU" sz="900">
                          <a:effectLst/>
                        </a:rPr>
                      </a:br>
                      <a:r>
                        <a:rPr lang="ru-RU" sz="900">
                          <a:effectLst/>
                        </a:rPr>
                        <a:t>пог. м. ВСП/ пог. км электроразведки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522" marR="31522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900" spc="-50">
                          <a:effectLst/>
                        </a:rPr>
                        <a:t>75/</a:t>
                      </a:r>
                      <a:br>
                        <a:rPr lang="ru-RU" sz="900" spc="-50">
                          <a:effectLst/>
                        </a:rPr>
                      </a:br>
                      <a:r>
                        <a:rPr lang="ru-RU" sz="900" spc="-50">
                          <a:effectLst/>
                        </a:rPr>
                        <a:t>600/</a:t>
                      </a:r>
                      <a:br>
                        <a:rPr lang="ru-RU" sz="900" spc="-50">
                          <a:effectLst/>
                        </a:rPr>
                      </a:br>
                      <a:r>
                        <a:rPr lang="ru-RU" sz="900" spc="-50">
                          <a:effectLst/>
                        </a:rPr>
                        <a:t>53/</a:t>
                      </a:r>
                      <a:br>
                        <a:rPr lang="ru-RU" sz="900" spc="-50">
                          <a:effectLst/>
                        </a:rPr>
                      </a:br>
                      <a:r>
                        <a:rPr lang="ru-RU" sz="900" spc="-50">
                          <a:effectLst/>
                        </a:rPr>
                        <a:t>420/</a:t>
                      </a:r>
                      <a:br>
                        <a:rPr lang="ru-RU" sz="900" spc="-50">
                          <a:effectLst/>
                        </a:rPr>
                      </a:br>
                      <a:r>
                        <a:rPr lang="ru-RU" sz="900" spc="-50">
                          <a:effectLst/>
                        </a:rPr>
                        <a:t>45000/</a:t>
                      </a:r>
                      <a:br>
                        <a:rPr lang="ru-RU" sz="900" spc="-50">
                          <a:effectLst/>
                        </a:rPr>
                      </a:br>
                      <a:r>
                        <a:rPr lang="ru-RU" sz="900" spc="-50">
                          <a:effectLst/>
                        </a:rPr>
                        <a:t>4500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522" marR="31522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900" spc="-50">
                          <a:effectLst/>
                        </a:rPr>
                        <a:t>25/</a:t>
                      </a:r>
                      <a:br>
                        <a:rPr lang="ru-RU" sz="900" spc="-50">
                          <a:effectLst/>
                        </a:rPr>
                      </a:br>
                      <a:r>
                        <a:rPr lang="ru-RU" sz="900" spc="-50">
                          <a:effectLst/>
                        </a:rPr>
                        <a:t>200/</a:t>
                      </a:r>
                      <a:br>
                        <a:rPr lang="ru-RU" sz="900" spc="-50">
                          <a:effectLst/>
                        </a:rPr>
                      </a:br>
                      <a:r>
                        <a:rPr lang="ru-RU" sz="900" spc="-50">
                          <a:effectLst/>
                        </a:rPr>
                        <a:t>17/</a:t>
                      </a:r>
                      <a:br>
                        <a:rPr lang="ru-RU" sz="900" spc="-50">
                          <a:effectLst/>
                        </a:rPr>
                      </a:br>
                      <a:r>
                        <a:rPr lang="ru-RU" sz="900" spc="-50">
                          <a:effectLst/>
                        </a:rPr>
                        <a:t>140/</a:t>
                      </a:r>
                      <a:br>
                        <a:rPr lang="ru-RU" sz="900" spc="-50">
                          <a:effectLst/>
                        </a:rPr>
                      </a:br>
                      <a:r>
                        <a:rPr lang="ru-RU" sz="900" spc="-50">
                          <a:effectLst/>
                        </a:rPr>
                        <a:t>15000</a:t>
                      </a:r>
                      <a:r>
                        <a:rPr lang="ru-RU" sz="600" spc="-50">
                          <a:effectLst/>
                        </a:rPr>
                        <a:t>/</a:t>
                      </a:r>
                      <a:br>
                        <a:rPr lang="ru-RU" sz="600" spc="-50">
                          <a:effectLst/>
                        </a:rPr>
                      </a:br>
                      <a:r>
                        <a:rPr lang="ru-RU" sz="900" spc="-50">
                          <a:effectLst/>
                        </a:rPr>
                        <a:t>1500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522" marR="31522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900" spc="-50">
                          <a:effectLst/>
                        </a:rPr>
                        <a:t>25/</a:t>
                      </a:r>
                      <a:br>
                        <a:rPr lang="ru-RU" sz="900" spc="-50">
                          <a:effectLst/>
                        </a:rPr>
                      </a:br>
                      <a:r>
                        <a:rPr lang="ru-RU" sz="900" spc="-50">
                          <a:effectLst/>
                        </a:rPr>
                        <a:t>200/</a:t>
                      </a:r>
                      <a:br>
                        <a:rPr lang="ru-RU" sz="900" spc="-50">
                          <a:effectLst/>
                        </a:rPr>
                      </a:br>
                      <a:r>
                        <a:rPr lang="ru-RU" sz="900" spc="-50">
                          <a:effectLst/>
                        </a:rPr>
                        <a:t>18/</a:t>
                      </a:r>
                      <a:br>
                        <a:rPr lang="ru-RU" sz="900" spc="-50">
                          <a:effectLst/>
                        </a:rPr>
                      </a:br>
                      <a:r>
                        <a:rPr lang="ru-RU" sz="900" spc="-50">
                          <a:effectLst/>
                        </a:rPr>
                        <a:t>140/</a:t>
                      </a:r>
                      <a:br>
                        <a:rPr lang="ru-RU" sz="900" spc="-50">
                          <a:effectLst/>
                        </a:rPr>
                      </a:br>
                      <a:r>
                        <a:rPr lang="ru-RU" sz="900" spc="-50">
                          <a:effectLst/>
                        </a:rPr>
                        <a:t>15000</a:t>
                      </a:r>
                      <a:r>
                        <a:rPr lang="ru-RU" sz="800" spc="-50">
                          <a:effectLst/>
                        </a:rPr>
                        <a:t>/</a:t>
                      </a:r>
                      <a:br>
                        <a:rPr lang="ru-RU" sz="800" spc="-50">
                          <a:effectLst/>
                        </a:rPr>
                      </a:br>
                      <a:r>
                        <a:rPr lang="ru-RU" sz="900" spc="-50">
                          <a:effectLst/>
                        </a:rPr>
                        <a:t>1500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522" marR="31522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900" spc="-50">
                          <a:effectLst/>
                        </a:rPr>
                        <a:t>25/</a:t>
                      </a:r>
                      <a:br>
                        <a:rPr lang="ru-RU" sz="900" spc="-50">
                          <a:effectLst/>
                        </a:rPr>
                      </a:br>
                      <a:r>
                        <a:rPr lang="ru-RU" sz="900" spc="-50">
                          <a:effectLst/>
                        </a:rPr>
                        <a:t>200/</a:t>
                      </a:r>
                      <a:br>
                        <a:rPr lang="ru-RU" sz="900" spc="-50">
                          <a:effectLst/>
                        </a:rPr>
                      </a:br>
                      <a:r>
                        <a:rPr lang="ru-RU" sz="900" spc="-50">
                          <a:effectLst/>
                        </a:rPr>
                        <a:t>18/</a:t>
                      </a:r>
                      <a:br>
                        <a:rPr lang="ru-RU" sz="900" spc="-50">
                          <a:effectLst/>
                        </a:rPr>
                      </a:br>
                      <a:r>
                        <a:rPr lang="ru-RU" sz="900" spc="-50">
                          <a:effectLst/>
                        </a:rPr>
                        <a:t>140/</a:t>
                      </a:r>
                      <a:br>
                        <a:rPr lang="ru-RU" sz="900" spc="-50">
                          <a:effectLst/>
                        </a:rPr>
                      </a:br>
                      <a:r>
                        <a:rPr lang="ru-RU" sz="900" spc="-50">
                          <a:effectLst/>
                        </a:rPr>
                        <a:t>15000/</a:t>
                      </a:r>
                      <a:br>
                        <a:rPr lang="ru-RU" sz="900" spc="-50">
                          <a:effectLst/>
                        </a:rPr>
                      </a:br>
                      <a:r>
                        <a:rPr lang="ru-RU" sz="900" spc="-50">
                          <a:effectLst/>
                        </a:rPr>
                        <a:t>1500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522" marR="31522" marT="0" marB="0" anchor="ctr"/>
                </a:tc>
              </a:tr>
              <a:tr h="927145"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000">
                          <a:effectLst/>
                        </a:rPr>
                        <a:t>Формирование и ведение интерактивных сервисов доступа органов власти к сводной информационно-аналитической продукции;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522" marR="31522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900">
                          <a:effectLst/>
                        </a:rPr>
                        <a:t>Количество интерактивных сервисов доступа к сводной информационно-аналитической продукции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522" marR="31522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900">
                          <a:effectLst/>
                        </a:rPr>
                        <a:t>штук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522" marR="31522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900">
                          <a:effectLst/>
                        </a:rPr>
                        <a:t>3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522" marR="31522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900">
                          <a:effectLst/>
                        </a:rPr>
                        <a:t>1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522" marR="31522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900">
                          <a:effectLst/>
                        </a:rPr>
                        <a:t>1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522" marR="31522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900">
                          <a:effectLst/>
                        </a:rPr>
                        <a:t>1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522" marR="31522" marT="0" marB="0" anchor="ctr"/>
                </a:tc>
              </a:tr>
              <a:tr h="556287"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000">
                          <a:effectLst/>
                        </a:rPr>
                        <a:t>Создание и развитие интерактивных сервисов доступа потребителей к геологической информации;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522" marR="31522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900">
                          <a:effectLst/>
                        </a:rPr>
                        <a:t>Количество интерактивных сервисов доступа к геологической информации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522" marR="31522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900">
                          <a:effectLst/>
                        </a:rPr>
                        <a:t>штук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522" marR="31522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900">
                          <a:effectLst/>
                        </a:rPr>
                        <a:t>5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522" marR="31522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900">
                          <a:effectLst/>
                        </a:rPr>
                        <a:t>1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522" marR="31522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522" marR="31522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522" marR="31522" marT="0" marB="0" anchor="ctr"/>
                </a:tc>
              </a:tr>
              <a:tr h="888203"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000">
                          <a:effectLst/>
                        </a:rPr>
                        <a:t>Развитие  технологий производства основных информационно-аналитических продуктов в электронном виде на машинных носителях;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522" marR="31522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900">
                          <a:effectLst/>
                        </a:rPr>
                        <a:t>Количество технологий производства основных информационно-аналитических продуктов в электронном виде на машинных носителях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522" marR="31522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900">
                          <a:effectLst/>
                        </a:rPr>
                        <a:t>штук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522" marR="31522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900">
                          <a:effectLst/>
                        </a:rPr>
                        <a:t>3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522" marR="31522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900">
                          <a:effectLst/>
                        </a:rPr>
                        <a:t>1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522" marR="31522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900">
                          <a:effectLst/>
                        </a:rPr>
                        <a:t>1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522" marR="31522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900">
                          <a:effectLst/>
                        </a:rPr>
                        <a:t>1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522" marR="31522" marT="0" marB="0" anchor="ctr"/>
                </a:tc>
              </a:tr>
              <a:tr h="710562"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000">
                          <a:effectLst/>
                        </a:rPr>
                        <a:t>Формирование и ведение информационной системы регулирования и использования МСР;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522" marR="31522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900">
                          <a:effectLst/>
                        </a:rPr>
                        <a:t>Количество региональных баз данных информационной системы регулирования использования МСБ ИС "Недра"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522" marR="31522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900">
                          <a:effectLst/>
                        </a:rPr>
                        <a:t>база данных субъекта РФ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522" marR="31522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900">
                          <a:effectLst/>
                        </a:rPr>
                        <a:t>245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522" marR="31522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900">
                          <a:effectLst/>
                        </a:rPr>
                        <a:t>81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522" marR="31522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900">
                          <a:effectLst/>
                        </a:rPr>
                        <a:t>82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522" marR="31522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900">
                          <a:effectLst/>
                        </a:rPr>
                        <a:t>82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522" marR="31522" marT="0" marB="0" anchor="ctr"/>
                </a:tc>
              </a:tr>
              <a:tr h="741716"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000">
                          <a:effectLst/>
                        </a:rPr>
                        <a:t>Создание, ведение информационной системы обеспечения ГРР по геологическому изучению недр, воспроизводству МСБ.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522" marR="31522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900">
                          <a:effectLst/>
                        </a:rPr>
                        <a:t>Информационная система обеспечения ГРР по геологическому изучению недр, воспроизводству МСБ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522" marR="31522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900">
                          <a:effectLst/>
                        </a:rPr>
                        <a:t>система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522" marR="31522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900">
                          <a:effectLst/>
                        </a:rPr>
                        <a:t>1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522" marR="31522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522" marR="31522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900">
                          <a:effectLst/>
                        </a:rPr>
                        <a:t>1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522" marR="31522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900" dirty="0">
                          <a:effectLst/>
                        </a:rPr>
                        <a:t>1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522" marR="31522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976725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8427174"/>
              </p:ext>
            </p:extLst>
          </p:nvPr>
        </p:nvGraphicFramePr>
        <p:xfrm>
          <a:off x="323530" y="692694"/>
          <a:ext cx="8280921" cy="602416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45423"/>
                <a:gridCol w="3426597"/>
                <a:gridCol w="743350"/>
                <a:gridCol w="957236"/>
                <a:gridCol w="1224136"/>
                <a:gridCol w="1584179"/>
              </a:tblGrid>
              <a:tr h="21296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№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235" marR="6023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Направление работ по объекту.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235" marR="60235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2013-2015 годы, тыс. руб.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235" marR="60235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2013 год, тыс. руб.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235" marR="60235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2014 год, тыс. руб.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235" marR="60235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2015 год, тыс. руб.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235" marR="60235" marT="0" marB="0" anchor="ctr"/>
                </a:tc>
              </a:tr>
              <a:tr h="46851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п/п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235" marR="6023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Виды работ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235" marR="60235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79166">
                <a:tc grid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"Формирование и ведение федеральных фондов геологической информации и государственного банка цифровой геологической информации" 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235" marR="60235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23610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235" marR="60235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2 656 900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235" marR="6023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755 000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235" marR="6023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945 300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235" marR="6023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956 600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235" marR="60235" marT="0" marB="0" anchor="ctr"/>
                </a:tc>
              </a:tr>
              <a:tr h="22361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I.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235" marR="6023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Сбор и хранение геологической информации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235" marR="6023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1 479 427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235" marR="6023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417 785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235" marR="6023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527 667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235" marR="6023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533 975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235" marR="60235" marT="0" marB="0" anchor="ctr"/>
                </a:tc>
              </a:tr>
              <a:tr h="5856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235" marR="60235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Формирование, ведение, обеспечение сохранности и использования геологических информационных ресурсов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235" marR="6023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516 927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235" marR="6023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143 748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235" marR="6023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185 481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235" marR="6023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187 698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235" marR="60235" marT="0" marB="0" anchor="ctr"/>
                </a:tc>
              </a:tr>
              <a:tr h="51111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235" marR="60235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Ведение, пополнение и развитие Государственного банка цифровой геологической информации (ГБЦГИ)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235" marR="6023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539 230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235" marR="6023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157 747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235" marR="6023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189 608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235" marR="6023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191 875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235" marR="60235" marT="0" marB="0" anchor="ctr"/>
                </a:tc>
              </a:tr>
              <a:tr h="37268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2,1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235" marR="60235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Сбор, систематизация, проверка и хранение цифровой геолого-геофизической информации в ГБЦГИ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235" marR="6023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339 504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235" marR="6023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100 120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235" marR="6023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118 981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235" marR="6023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120 403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235" marR="60235" marT="0" marB="0" anchor="ctr"/>
                </a:tc>
              </a:tr>
              <a:tr h="55370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2,2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235" marR="60235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Формирование и ведение баз данных и ГИС-проектов цифровой геолого-картографической информации в составе ГБЦГИ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235" marR="6023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199 726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235" marR="6023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57 627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235" marR="6023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70 627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235" marR="6023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71 471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235" marR="60235" marT="0" marB="0" anchor="ctr"/>
                </a:tc>
              </a:tr>
              <a:tr h="37268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2,3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235" marR="60235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Создание электронного фонда геологической информации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235" marR="6023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73 250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235" marR="6023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21 196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235" marR="6023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25 873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235" marR="6023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26 182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235" marR="60235" marT="0" marB="0" anchor="ctr"/>
                </a:tc>
              </a:tr>
              <a:tr h="5856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235" marR="60235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Учет и ведение геологической изученности территории, шельфа и внутренних морей Российской Федерации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235" marR="6023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90 447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235" marR="6023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27 116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235" marR="6023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31 477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235" marR="6023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31 854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235" marR="60235" marT="0" marB="0" anchor="ctr"/>
                </a:tc>
              </a:tr>
              <a:tr h="5856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235" marR="60235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Эксплуатация и развитие программно-технических комплексов сбора, хранения и защиты геологической информации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235" marR="6023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95 694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235" marR="6023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27 988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235" marR="6023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33 652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235" marR="6023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34 054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235" marR="60235" marT="0" marB="0" anchor="ctr"/>
                </a:tc>
              </a:tr>
              <a:tr h="5856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235" marR="60235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Обеспечение функционирования и развитие программно-технических комплексов ведения ГБЦГИ.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235" marR="6023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163 879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235" marR="6023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39 990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235" marR="6023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61 576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235" marR="6023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62 312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235" marR="60235" marT="0" marB="0" anchor="ctr"/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07504" y="278740"/>
            <a:ext cx="8927976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Финансовое обеспечение стратегии развития предприятия (по видам работ)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6807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1801062"/>
              </p:ext>
            </p:extLst>
          </p:nvPr>
        </p:nvGraphicFramePr>
        <p:xfrm>
          <a:off x="179511" y="669651"/>
          <a:ext cx="8856984" cy="612951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65520"/>
                <a:gridCol w="4617957"/>
                <a:gridCol w="1001799"/>
                <a:gridCol w="923593"/>
                <a:gridCol w="923593"/>
                <a:gridCol w="924522"/>
              </a:tblGrid>
              <a:tr h="45983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50" dirty="0">
                          <a:effectLst/>
                        </a:rPr>
                        <a:t>II.</a:t>
                      </a:r>
                      <a:endParaRPr lang="ru-RU" sz="13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75" marR="56575" marT="0" marB="0" anchor="ctr"/>
                </a:tc>
                <a:tc gridSpan="5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50" dirty="0">
                          <a:effectLst/>
                        </a:rPr>
                        <a:t>Формирование сводной информационно-аналитической продукции и справочно-информационное обеспечение деятельности органов управления</a:t>
                      </a:r>
                      <a:endParaRPr lang="ru-RU" sz="13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75" marR="56575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060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50">
                          <a:effectLst/>
                        </a:rPr>
                        <a:t> </a:t>
                      </a:r>
                      <a:endParaRPr lang="ru-RU" sz="13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75" marR="5657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50">
                          <a:effectLst/>
                        </a:rPr>
                        <a:t> </a:t>
                      </a:r>
                      <a:endParaRPr lang="ru-RU" sz="13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75" marR="5657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50">
                          <a:effectLst/>
                        </a:rPr>
                        <a:t>1 095 255</a:t>
                      </a:r>
                      <a:endParaRPr lang="ru-RU" sz="13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75" marR="5657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50">
                          <a:effectLst/>
                        </a:rPr>
                        <a:t>314 324</a:t>
                      </a:r>
                      <a:endParaRPr lang="ru-RU" sz="13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75" marR="5657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50">
                          <a:effectLst/>
                        </a:rPr>
                        <a:t>388 145</a:t>
                      </a:r>
                      <a:endParaRPr lang="ru-RU" sz="13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75" marR="5657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50">
                          <a:effectLst/>
                        </a:rPr>
                        <a:t>392 785</a:t>
                      </a:r>
                      <a:endParaRPr lang="ru-RU" sz="13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75" marR="56575" marT="0" marB="0" anchor="ctr"/>
                </a:tc>
              </a:tr>
              <a:tr h="61828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50">
                          <a:effectLst/>
                        </a:rPr>
                        <a:t>1</a:t>
                      </a:r>
                      <a:endParaRPr lang="ru-RU" sz="13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75" marR="56575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50">
                          <a:effectLst/>
                        </a:rPr>
                        <a:t>Подготовка и издание Государственного баланса запасов полезных ископаемых, учет эксплуатационных запасов подземных вод</a:t>
                      </a:r>
                      <a:endParaRPr lang="ru-RU" sz="13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75" marR="5657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50">
                          <a:effectLst/>
                        </a:rPr>
                        <a:t>455 438</a:t>
                      </a:r>
                      <a:endParaRPr lang="ru-RU" sz="13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75" marR="5657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50">
                          <a:effectLst/>
                        </a:rPr>
                        <a:t>131 616</a:t>
                      </a:r>
                      <a:endParaRPr lang="ru-RU" sz="13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75" marR="5657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50">
                          <a:effectLst/>
                        </a:rPr>
                        <a:t>160 949</a:t>
                      </a:r>
                      <a:endParaRPr lang="ru-RU" sz="13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75" marR="5657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50">
                          <a:effectLst/>
                        </a:rPr>
                        <a:t>162 873</a:t>
                      </a:r>
                      <a:endParaRPr lang="ru-RU" sz="13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75" marR="56575" marT="0" marB="0" anchor="ctr"/>
                </a:tc>
              </a:tr>
              <a:tr h="61828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50">
                          <a:effectLst/>
                        </a:rPr>
                        <a:t>2</a:t>
                      </a:r>
                      <a:endParaRPr lang="ru-RU" sz="13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75" marR="56575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50">
                          <a:effectLst/>
                        </a:rPr>
                        <a:t>Ведение и пополнение Государственного кадастра месторождений и проявлений полезных ископаемых РФ (ГКМ)</a:t>
                      </a:r>
                      <a:endParaRPr lang="ru-RU" sz="13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75" marR="5657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50">
                          <a:effectLst/>
                        </a:rPr>
                        <a:t>64 234</a:t>
                      </a:r>
                      <a:endParaRPr lang="ru-RU" sz="13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75" marR="5657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50">
                          <a:effectLst/>
                        </a:rPr>
                        <a:t>19 558</a:t>
                      </a:r>
                      <a:endParaRPr lang="ru-RU" sz="13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75" marR="5657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50">
                          <a:effectLst/>
                        </a:rPr>
                        <a:t>22 205</a:t>
                      </a:r>
                      <a:endParaRPr lang="ru-RU" sz="13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75" marR="5657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50">
                          <a:effectLst/>
                        </a:rPr>
                        <a:t>22 470</a:t>
                      </a:r>
                      <a:endParaRPr lang="ru-RU" sz="13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75" marR="56575" marT="0" marB="0" anchor="ctr"/>
                </a:tc>
              </a:tr>
              <a:tr h="103048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50">
                          <a:effectLst/>
                        </a:rPr>
                        <a:t>3</a:t>
                      </a:r>
                      <a:endParaRPr lang="ru-RU" sz="13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75" marR="56575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50">
                          <a:effectLst/>
                        </a:rPr>
                        <a:t>Формирование и ведение государственного реестра работ по геологическому изучению недр, участков недр, предоставленных для добычи полезных ископаемых, а также в целях, не связанных с их добычей, и лицензий на пользование недрами</a:t>
                      </a:r>
                      <a:endParaRPr lang="ru-RU" sz="13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75" marR="5657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50">
                          <a:effectLst/>
                        </a:rPr>
                        <a:t>32 354</a:t>
                      </a:r>
                      <a:endParaRPr lang="ru-RU" sz="13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75" marR="5657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50">
                          <a:effectLst/>
                        </a:rPr>
                        <a:t>9 991</a:t>
                      </a:r>
                      <a:endParaRPr lang="ru-RU" sz="13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75" marR="5657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50">
                          <a:effectLst/>
                        </a:rPr>
                        <a:t>11 115</a:t>
                      </a:r>
                      <a:endParaRPr lang="ru-RU" sz="13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75" marR="5657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50">
                          <a:effectLst/>
                        </a:rPr>
                        <a:t>11 248</a:t>
                      </a:r>
                      <a:endParaRPr lang="ru-RU" sz="13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75" marR="56575" marT="0" marB="0" anchor="ctr"/>
                </a:tc>
              </a:tr>
              <a:tr h="82438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50">
                          <a:effectLst/>
                        </a:rPr>
                        <a:t>4</a:t>
                      </a:r>
                      <a:endParaRPr lang="ru-RU" sz="13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75" marR="56575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50">
                          <a:effectLst/>
                        </a:rPr>
                        <a:t>Формирование и ведение массивов учетных документов по недропользованию, формирование и анализ сводных отчетных показателей о ходе лицензирования в Российской Федерации</a:t>
                      </a:r>
                      <a:endParaRPr lang="ru-RU" sz="13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75" marR="5657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50">
                          <a:effectLst/>
                        </a:rPr>
                        <a:t>51 993</a:t>
                      </a:r>
                      <a:endParaRPr lang="ru-RU" sz="13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75" marR="5657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50">
                          <a:effectLst/>
                        </a:rPr>
                        <a:t>15 767</a:t>
                      </a:r>
                      <a:endParaRPr lang="ru-RU" sz="13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75" marR="5657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50">
                          <a:effectLst/>
                        </a:rPr>
                        <a:t>18 005</a:t>
                      </a:r>
                      <a:endParaRPr lang="ru-RU" sz="13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75" marR="5657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50">
                          <a:effectLst/>
                        </a:rPr>
                        <a:t>18 220</a:t>
                      </a:r>
                      <a:endParaRPr lang="ru-RU" sz="13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75" marR="56575" marT="0" marB="0" anchor="ctr"/>
                </a:tc>
              </a:tr>
              <a:tr h="41219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50">
                          <a:effectLst/>
                        </a:rPr>
                        <a:t>5</a:t>
                      </a:r>
                      <a:endParaRPr lang="ru-RU" sz="13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75" marR="56575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50">
                          <a:effectLst/>
                        </a:rPr>
                        <a:t>Формирование и ведение информационной системы регулирования использования МСБ</a:t>
                      </a:r>
                      <a:endParaRPr lang="ru-RU" sz="13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75" marR="5657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50">
                          <a:effectLst/>
                        </a:rPr>
                        <a:t>98 526</a:t>
                      </a:r>
                      <a:endParaRPr lang="ru-RU" sz="13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75" marR="5657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50">
                          <a:effectLst/>
                        </a:rPr>
                        <a:t>28 671</a:t>
                      </a:r>
                      <a:endParaRPr lang="ru-RU" sz="13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75" marR="5657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50">
                          <a:effectLst/>
                        </a:rPr>
                        <a:t>34 720</a:t>
                      </a:r>
                      <a:endParaRPr lang="ru-RU" sz="13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75" marR="5657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50">
                          <a:effectLst/>
                        </a:rPr>
                        <a:t>35 135</a:t>
                      </a:r>
                      <a:endParaRPr lang="ru-RU" sz="13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75" marR="56575" marT="0" marB="0" anchor="ctr"/>
                </a:tc>
              </a:tr>
              <a:tr h="5381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50">
                          <a:effectLst/>
                        </a:rPr>
                        <a:t>6</a:t>
                      </a:r>
                      <a:endParaRPr lang="ru-RU" sz="13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75" marR="56575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50">
                          <a:effectLst/>
                        </a:rPr>
                        <a:t>Ведение информационной системы обеспечения ГРР по геологическому изучению недр, воспроизводству МСБ</a:t>
                      </a:r>
                      <a:endParaRPr lang="ru-RU" sz="13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75" marR="5657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50">
                          <a:effectLst/>
                        </a:rPr>
                        <a:t>392 711</a:t>
                      </a:r>
                      <a:endParaRPr lang="ru-RU" sz="13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75" marR="5657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50">
                          <a:effectLst/>
                        </a:rPr>
                        <a:t>108 721</a:t>
                      </a:r>
                      <a:endParaRPr lang="ru-RU" sz="13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75" marR="5657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50">
                          <a:effectLst/>
                        </a:rPr>
                        <a:t>141 151</a:t>
                      </a:r>
                      <a:endParaRPr lang="ru-RU" sz="13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75" marR="5657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50">
                          <a:effectLst/>
                        </a:rPr>
                        <a:t>142 839</a:t>
                      </a:r>
                      <a:endParaRPr lang="ru-RU" sz="13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75" marR="56575" marT="0" marB="0" anchor="ctr"/>
                </a:tc>
              </a:tr>
              <a:tr h="39135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50">
                          <a:effectLst/>
                        </a:rPr>
                        <a:t>III.</a:t>
                      </a:r>
                      <a:endParaRPr lang="ru-RU" sz="13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75" marR="56575" marT="0" marB="0" anchor="ctr"/>
                </a:tc>
                <a:tc gridSpan="5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50">
                          <a:effectLst/>
                        </a:rPr>
                        <a:t>Предоставление геологической информации и информационно-аналитической продукции потребителям</a:t>
                      </a:r>
                      <a:endParaRPr lang="ru-RU" sz="13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75" marR="56575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060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50">
                          <a:effectLst/>
                        </a:rPr>
                        <a:t> </a:t>
                      </a:r>
                      <a:endParaRPr lang="ru-RU" sz="13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75" marR="5657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50">
                          <a:effectLst/>
                        </a:rPr>
                        <a:t> </a:t>
                      </a:r>
                      <a:endParaRPr lang="ru-RU" sz="13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75" marR="5657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50">
                          <a:effectLst/>
                        </a:rPr>
                        <a:t>82 219</a:t>
                      </a:r>
                      <a:endParaRPr lang="ru-RU" sz="13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75" marR="5657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50">
                          <a:effectLst/>
                        </a:rPr>
                        <a:t>22 891</a:t>
                      </a:r>
                      <a:endParaRPr lang="ru-RU" sz="13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75" marR="5657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50">
                          <a:effectLst/>
                        </a:rPr>
                        <a:t>29 488</a:t>
                      </a:r>
                      <a:endParaRPr lang="ru-RU" sz="13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75" marR="5657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50">
                          <a:effectLst/>
                        </a:rPr>
                        <a:t>29 840</a:t>
                      </a:r>
                      <a:endParaRPr lang="ru-RU" sz="13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75" marR="56575" marT="0" marB="0" anchor="ctr"/>
                </a:tc>
              </a:tr>
              <a:tr h="41219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50">
                          <a:effectLst/>
                        </a:rPr>
                        <a:t>1</a:t>
                      </a:r>
                      <a:endParaRPr lang="ru-RU" sz="13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75" marR="56575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50">
                          <a:effectLst/>
                        </a:rPr>
                        <a:t>Предоставление геологической информации потребителям в геологических фондах</a:t>
                      </a:r>
                      <a:endParaRPr lang="ru-RU" sz="13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75" marR="5657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50">
                          <a:effectLst/>
                        </a:rPr>
                        <a:t>28 358</a:t>
                      </a:r>
                      <a:endParaRPr lang="ru-RU" sz="13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75" marR="5657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50">
                          <a:effectLst/>
                        </a:rPr>
                        <a:t>8 132</a:t>
                      </a:r>
                      <a:endParaRPr lang="ru-RU" sz="13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75" marR="5657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50">
                          <a:effectLst/>
                        </a:rPr>
                        <a:t>10 053</a:t>
                      </a:r>
                      <a:endParaRPr lang="ru-RU" sz="13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75" marR="5657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50">
                          <a:effectLst/>
                        </a:rPr>
                        <a:t>10 173</a:t>
                      </a:r>
                      <a:endParaRPr lang="ru-RU" sz="13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75" marR="56575" marT="0" marB="0" anchor="ctr"/>
                </a:tc>
              </a:tr>
              <a:tr h="41219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50">
                          <a:effectLst/>
                        </a:rPr>
                        <a:t>2</a:t>
                      </a:r>
                      <a:endParaRPr lang="ru-RU" sz="13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75" marR="56575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50">
                          <a:effectLst/>
                        </a:rPr>
                        <a:t>Создание и развитие интерактивных сервисов доступа потребителей к геологической информации</a:t>
                      </a:r>
                      <a:endParaRPr lang="ru-RU" sz="13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75" marR="5657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50">
                          <a:effectLst/>
                        </a:rPr>
                        <a:t>53 861</a:t>
                      </a:r>
                      <a:endParaRPr lang="ru-RU" sz="13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75" marR="5657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50">
                          <a:effectLst/>
                        </a:rPr>
                        <a:t>14 758</a:t>
                      </a:r>
                      <a:endParaRPr lang="ru-RU" sz="13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75" marR="5657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50">
                          <a:effectLst/>
                        </a:rPr>
                        <a:t>19 435</a:t>
                      </a:r>
                      <a:endParaRPr lang="ru-RU" sz="13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75" marR="5657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50" dirty="0">
                          <a:effectLst/>
                        </a:rPr>
                        <a:t>19 668</a:t>
                      </a:r>
                      <a:endParaRPr lang="ru-RU" sz="13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75" marR="56575" marT="0" marB="0" anchor="ctr"/>
                </a:tc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0942813"/>
              </p:ext>
            </p:extLst>
          </p:nvPr>
        </p:nvGraphicFramePr>
        <p:xfrm>
          <a:off x="179512" y="116632"/>
          <a:ext cx="8856984" cy="48577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65520"/>
                <a:gridCol w="4617958"/>
                <a:gridCol w="1001799"/>
                <a:gridCol w="923592"/>
                <a:gridCol w="923592"/>
                <a:gridCol w="924523"/>
              </a:tblGrid>
              <a:tr h="1905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№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Направление работ по объекту.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2013-2015 годы, тыс. руб.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2013 год, тыс. руб.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2014 год, тыс. руб.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2015 год, тыс. руб.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952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п/п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Виды работ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0987330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75656" y="1196752"/>
            <a:ext cx="612068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dirty="0" smtClean="0"/>
              <a:t>Благодарю за внимание!</a:t>
            </a:r>
            <a:endParaRPr lang="ru-RU" sz="5400" dirty="0"/>
          </a:p>
        </p:txBody>
      </p:sp>
    </p:spTree>
    <p:extLst>
      <p:ext uri="{BB962C8B-B14F-4D97-AF65-F5344CB8AC3E}">
        <p14:creationId xmlns:p14="http://schemas.microsoft.com/office/powerpoint/2010/main" val="15934355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/>
          </a:bodyPr>
          <a:lstStyle/>
          <a:p>
            <a:r>
              <a:rPr lang="ru-RU" sz="1600" dirty="0" smtClean="0"/>
              <a:t>Документы Правительства и Президента РФ о статусе </a:t>
            </a:r>
            <a:r>
              <a:rPr lang="ru-RU" sz="1600" dirty="0" err="1" smtClean="0"/>
              <a:t>Росгеолфонда</a:t>
            </a:r>
            <a:endParaRPr lang="ru-RU" sz="1600" dirty="0"/>
          </a:p>
        </p:txBody>
      </p:sp>
      <p:sp>
        <p:nvSpPr>
          <p:cNvPr id="4" name="TextBox 3"/>
          <p:cNvSpPr txBox="1"/>
          <p:nvPr/>
        </p:nvSpPr>
        <p:spPr>
          <a:xfrm>
            <a:off x="467544" y="692696"/>
            <a:ext cx="8136904" cy="5909310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lvl="0"/>
            <a:r>
              <a:rPr lang="ru-RU" sz="1400" dirty="0" err="1" smtClean="0"/>
              <a:t>Росгеолфонд</a:t>
            </a:r>
            <a:r>
              <a:rPr lang="ru-RU" sz="1400" dirty="0" smtClean="0"/>
              <a:t>  </a:t>
            </a:r>
            <a:r>
              <a:rPr lang="ru-RU" sz="1400" dirty="0"/>
              <a:t>образован Постановлением СНК СССР от 27 марта 1937 г. № 517 при Главном геологическом управлении </a:t>
            </a:r>
            <a:r>
              <a:rPr lang="ru-RU" sz="1400" dirty="0" err="1"/>
              <a:t>Наркомтяжпрома</a:t>
            </a:r>
            <a:r>
              <a:rPr lang="ru-RU" sz="1400" dirty="0"/>
              <a:t> СССР </a:t>
            </a:r>
            <a:r>
              <a:rPr lang="ru-RU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"в целях объединения и целесообразного использования результатов работ всех ведомств и организаций СССР и союзных республик в области поисков, разведки и изучения месторождений полезных ископаемых, а также промышленного использования минерально-сырьевых ресурсов". </a:t>
            </a:r>
            <a:endParaRPr lang="ru-RU" sz="14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lvl="0"/>
            <a:endParaRPr lang="ru-RU" sz="1400" dirty="0"/>
          </a:p>
          <a:p>
            <a:r>
              <a:rPr lang="ru-RU" sz="1400" dirty="0"/>
              <a:t>Постановлением Правительства РФ от 24.07.1994 г. № 950 (п. 4) </a:t>
            </a:r>
            <a:r>
              <a:rPr lang="ru-RU" sz="1400" dirty="0" err="1"/>
              <a:t>Росгеолфонд</a:t>
            </a:r>
            <a:r>
              <a:rPr lang="ru-RU" sz="1400" dirty="0"/>
              <a:t> </a:t>
            </a:r>
            <a:r>
              <a:rPr lang="ru-RU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отнесен к федеральным органам научно-технической информации, обеспечивающим формирование, ведение и организацию использования федеральных информационных фондов, баз и банков данных по геологии и минерально-сырьевым </a:t>
            </a:r>
            <a:r>
              <a:rPr lang="ru-RU" sz="1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ресурсам </a:t>
            </a:r>
          </a:p>
          <a:p>
            <a:endParaRPr lang="ru-RU" sz="1400" dirty="0"/>
          </a:p>
          <a:p>
            <a:r>
              <a:rPr lang="ru-RU" sz="1400" dirty="0" smtClean="0"/>
              <a:t>Постановлением </a:t>
            </a:r>
            <a:r>
              <a:rPr lang="ru-RU" sz="1400" dirty="0"/>
              <a:t>Правительства РФ от 27 декабря 2006 г. N 808 на него </a:t>
            </a:r>
            <a:r>
              <a:rPr lang="ru-RU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возложено формирование и хранение государственных геологических информационных ресурсов как части Архивного фонда России.  </a:t>
            </a:r>
            <a:endParaRPr lang="ru-RU" sz="14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endParaRPr lang="ru-RU" sz="1400" dirty="0"/>
          </a:p>
          <a:p>
            <a:r>
              <a:rPr lang="ru-RU" sz="1400" dirty="0" smtClean="0"/>
              <a:t>Распоряжением </a:t>
            </a:r>
            <a:r>
              <a:rPr lang="ru-RU" sz="1400" dirty="0"/>
              <a:t>Правительства РФ от 20 августа 2009 г. N 1226-р предприятие </a:t>
            </a:r>
            <a:r>
              <a:rPr lang="ru-RU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отнесено к стратегическим. </a:t>
            </a:r>
            <a:endParaRPr lang="ru-RU" sz="14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endParaRPr lang="ru-RU" sz="1400" dirty="0"/>
          </a:p>
          <a:p>
            <a:r>
              <a:rPr lang="ru-RU" sz="1400" dirty="0" smtClean="0"/>
              <a:t>Согласно </a:t>
            </a:r>
            <a:r>
              <a:rPr lang="ru-RU" sz="1400" dirty="0"/>
              <a:t>Указу Президента Российской Федерации от 16 мая 1994 г. № 942 оно </a:t>
            </a:r>
            <a:r>
              <a:rPr lang="ru-RU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не подлежат приватизации</a:t>
            </a:r>
            <a:r>
              <a:rPr lang="ru-RU" sz="1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.</a:t>
            </a:r>
          </a:p>
          <a:p>
            <a:endParaRPr lang="ru-RU" sz="1400" dirty="0"/>
          </a:p>
          <a:p>
            <a:r>
              <a:rPr lang="ru-RU" sz="1400" dirty="0"/>
              <a:t>В соответствии с приказом МПР России от 27 января 2003 г. № 47 «О Российском федеральном геологическом фонде» </a:t>
            </a:r>
            <a:r>
              <a:rPr lang="ru-RU" sz="1400" dirty="0" err="1"/>
              <a:t>Росгеолфонд</a:t>
            </a:r>
            <a:r>
              <a:rPr lang="ru-RU" sz="1400" dirty="0"/>
              <a:t> </a:t>
            </a:r>
            <a:r>
              <a:rPr lang="ru-RU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является головной организацией по формированию, ведению, хранению и организации использования геологических информационных ресурсов, осуществлению методического обеспечения функционирования единой государственной системы сбора, обработки, хранения и использования информации о недрах и недропользовании, ведению мониторинга состояния минерально-сырьевого комплекса страны.</a:t>
            </a:r>
          </a:p>
        </p:txBody>
      </p:sp>
    </p:spTree>
    <p:extLst>
      <p:ext uri="{BB962C8B-B14F-4D97-AF65-F5344CB8AC3E}">
        <p14:creationId xmlns:p14="http://schemas.microsoft.com/office/powerpoint/2010/main" val="1095671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Основные направления работ </a:t>
            </a:r>
            <a:r>
              <a:rPr lang="ru-RU" sz="3200" dirty="0" err="1" smtClean="0"/>
              <a:t>Росгеолфонда</a:t>
            </a:r>
            <a:endParaRPr lang="ru-RU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899592" y="1484784"/>
            <a:ext cx="7776864" cy="5031827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ru-RU" sz="1400" dirty="0">
                <a:latin typeface="Times New Roman"/>
                <a:ea typeface="Calibri"/>
                <a:cs typeface="Times New Roman"/>
              </a:rPr>
              <a:t>сбор, хранение и предоставление в пользование геологических отчетов и другой информации о </a:t>
            </a:r>
            <a:r>
              <a:rPr lang="ru-RU" sz="1400" dirty="0" smtClean="0">
                <a:latin typeface="Times New Roman"/>
                <a:ea typeface="Calibri"/>
                <a:cs typeface="Times New Roman"/>
              </a:rPr>
              <a:t>недрах, ведение федерального фонда геологической информации; </a:t>
            </a:r>
            <a:endParaRPr lang="ru-RU" sz="1400" dirty="0"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ru-RU" sz="1400" dirty="0">
                <a:latin typeface="Times New Roman"/>
                <a:ea typeface="Calibri"/>
                <a:cs typeface="Times New Roman"/>
              </a:rPr>
              <a:t>создание электронного фонда геологических отчетов; </a:t>
            </a:r>
            <a:endParaRPr lang="ru-RU" sz="1400" dirty="0"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ru-RU" sz="1400" dirty="0">
                <a:latin typeface="Times New Roman"/>
                <a:ea typeface="Calibri"/>
                <a:cs typeface="Times New Roman"/>
              </a:rPr>
              <a:t>ведение Государственного банка цифровой геологической информации, в </a:t>
            </a:r>
            <a:r>
              <a:rPr lang="ru-RU" sz="1400" dirty="0" err="1">
                <a:latin typeface="Times New Roman"/>
                <a:ea typeface="Calibri"/>
                <a:cs typeface="Times New Roman"/>
              </a:rPr>
              <a:t>т.ч</a:t>
            </a:r>
            <a:r>
              <a:rPr lang="ru-RU" sz="1400" dirty="0">
                <a:latin typeface="Times New Roman"/>
                <a:ea typeface="Calibri"/>
                <a:cs typeface="Times New Roman"/>
              </a:rPr>
              <a:t>. по морским работам; </a:t>
            </a:r>
            <a:endParaRPr lang="ru-RU" sz="1400" dirty="0"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ru-RU" sz="1400" dirty="0">
                <a:latin typeface="Times New Roman"/>
                <a:ea typeface="Calibri"/>
                <a:cs typeface="Times New Roman"/>
              </a:rPr>
              <a:t>анализ и обобщение на основе государственной и ведомственной отчетности состояния минерально-сырьевой базы и составление Государственного баланса запасов полезных ископаемых, сводных данных о состоянии запасов важнейших полезных ископаемых; </a:t>
            </a:r>
            <a:endParaRPr lang="ru-RU" sz="1400" dirty="0"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ru-RU" sz="1400" dirty="0">
                <a:latin typeface="Times New Roman"/>
                <a:ea typeface="Calibri"/>
                <a:cs typeface="Times New Roman"/>
              </a:rPr>
              <a:t>учет и анализ геологической изученности отдельных субъектов Российской Федерации и России в целом; </a:t>
            </a:r>
            <a:endParaRPr lang="ru-RU" sz="1400" dirty="0"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ru-RU" sz="1400" dirty="0">
                <a:latin typeface="Times New Roman"/>
                <a:ea typeface="Calibri"/>
                <a:cs typeface="Times New Roman"/>
              </a:rPr>
              <a:t>ведение Государственного кадастра месторождений и проявлений полезных ископаемых, участков недр федерального </a:t>
            </a:r>
            <a:r>
              <a:rPr lang="ru-RU" sz="1400" dirty="0" smtClean="0">
                <a:latin typeface="Times New Roman"/>
                <a:ea typeface="Calibri"/>
                <a:cs typeface="Times New Roman"/>
              </a:rPr>
              <a:t>значения, формирование пакетов информации по </a:t>
            </a:r>
            <a:r>
              <a:rPr lang="ru-RU" sz="1400" dirty="0" err="1" smtClean="0">
                <a:latin typeface="Times New Roman"/>
                <a:ea typeface="Calibri"/>
                <a:cs typeface="Times New Roman"/>
              </a:rPr>
              <a:t>ЦЭРам</a:t>
            </a:r>
            <a:r>
              <a:rPr lang="ru-RU" sz="1400" dirty="0" smtClean="0">
                <a:latin typeface="Times New Roman"/>
                <a:ea typeface="Calibri"/>
                <a:cs typeface="Times New Roman"/>
              </a:rPr>
              <a:t>; </a:t>
            </a:r>
            <a:endParaRPr lang="ru-RU" sz="1400" dirty="0"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ru-RU" sz="1400" dirty="0">
                <a:latin typeface="Times New Roman"/>
                <a:ea typeface="Calibri"/>
                <a:cs typeface="Times New Roman"/>
              </a:rPr>
              <a:t>учет, хранение и систематизация лицензионных документов; ведение сводных реестров работ по ГИН, участков недр, лицензий; </a:t>
            </a:r>
            <a:endParaRPr lang="ru-RU" sz="1400" dirty="0"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ru-RU" sz="1400" dirty="0">
                <a:latin typeface="Times New Roman"/>
                <a:ea typeface="Calibri"/>
                <a:cs typeface="Times New Roman"/>
              </a:rPr>
              <a:t>формирование баз данных информационной системы регулирования использования минерально-сырьевых ресурсов в Российской Федерации (ИС «Недра»); </a:t>
            </a:r>
            <a:endParaRPr lang="ru-RU" sz="1400" dirty="0"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ru-RU" sz="1400" dirty="0">
                <a:latin typeface="Times New Roman"/>
                <a:ea typeface="Calibri"/>
                <a:cs typeface="Times New Roman"/>
              </a:rPr>
              <a:t>подготовка информационных и аналитических материалов для </a:t>
            </a:r>
            <a:r>
              <a:rPr lang="ru-RU" sz="1400" dirty="0" err="1">
                <a:latin typeface="Times New Roman"/>
                <a:ea typeface="Calibri"/>
                <a:cs typeface="Times New Roman"/>
              </a:rPr>
              <a:t>Роснедр</a:t>
            </a:r>
            <a:r>
              <a:rPr lang="ru-RU" sz="1400" dirty="0">
                <a:latin typeface="Times New Roman"/>
                <a:ea typeface="Calibri"/>
                <a:cs typeface="Times New Roman"/>
              </a:rPr>
              <a:t>, в </a:t>
            </a:r>
            <a:r>
              <a:rPr lang="ru-RU" sz="1400" dirty="0" err="1">
                <a:latin typeface="Times New Roman"/>
                <a:ea typeface="Calibri"/>
                <a:cs typeface="Times New Roman"/>
              </a:rPr>
              <a:t>т.ч</a:t>
            </a:r>
            <a:r>
              <a:rPr lang="ru-RU" sz="1400" dirty="0">
                <a:latin typeface="Times New Roman"/>
                <a:ea typeface="Calibri"/>
                <a:cs typeface="Times New Roman"/>
              </a:rPr>
              <a:t>. в виде цифровых картографических материалов; изготовление ГИС-проектов и цифровых карт размещения объектов МСБ и недропользования, сейсмической и буровой изученности; </a:t>
            </a:r>
            <a:endParaRPr lang="ru-RU" sz="1400" dirty="0"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ru-RU" sz="1400" dirty="0">
                <a:latin typeface="Times New Roman"/>
                <a:ea typeface="Calibri"/>
                <a:cs typeface="Times New Roman"/>
              </a:rPr>
              <a:t>выполнение методического руководства работой территориальных фондов. </a:t>
            </a:r>
            <a:endParaRPr lang="ru-RU" sz="14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2996580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Дополнительные работы, выполняемые филиалами</a:t>
            </a:r>
            <a:endParaRPr lang="ru-RU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633977" y="908720"/>
            <a:ext cx="8064896" cy="5909310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marL="171450" indent="-171450">
              <a:buFont typeface="Arial" pitchFamily="34" charset="0"/>
              <a:buChar char="•"/>
            </a:pPr>
            <a:r>
              <a:rPr lang="ru-RU" sz="1400" dirty="0" smtClean="0"/>
              <a:t>геолого-экономические обоснования объектов  лицензирования по ПФО; 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ru-RU" sz="1400" dirty="0" smtClean="0"/>
              <a:t>обработка </a:t>
            </a:r>
            <a:r>
              <a:rPr lang="ru-RU" sz="1400" dirty="0"/>
              <a:t>статистических материалов по добыче УВ, 1-гр, 7-гр; </a:t>
            </a:r>
            <a:endParaRPr lang="ru-RU" sz="1400" dirty="0" smtClean="0"/>
          </a:p>
          <a:p>
            <a:pPr marL="171450" indent="-171450">
              <a:buFont typeface="Arial" pitchFamily="34" charset="0"/>
              <a:buChar char="•"/>
            </a:pPr>
            <a:r>
              <a:rPr lang="ru-RU" sz="1400" dirty="0" smtClean="0"/>
              <a:t>анализ </a:t>
            </a:r>
            <a:r>
              <a:rPr lang="ru-RU" sz="1400" dirty="0"/>
              <a:t>и подготовка объектов ГРР по ПВ </a:t>
            </a:r>
            <a:r>
              <a:rPr lang="ru-RU" sz="1400" dirty="0" smtClean="0"/>
              <a:t>СЗФО; 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ru-RU" sz="1400" dirty="0" smtClean="0"/>
              <a:t>мониторинг </a:t>
            </a:r>
            <a:r>
              <a:rPr lang="ru-RU" sz="1400" dirty="0"/>
              <a:t>состояния недр </a:t>
            </a:r>
            <a:r>
              <a:rPr lang="ru-RU" sz="1400" dirty="0" smtClean="0"/>
              <a:t>по СЗФО; 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ru-RU" sz="1400" dirty="0" smtClean="0"/>
              <a:t>анализ </a:t>
            </a:r>
            <a:r>
              <a:rPr lang="ru-RU" sz="1400" dirty="0"/>
              <a:t>изученности для постановки ГРР на ТПИ и подготовки объектов лицензирования (СЗФО); </a:t>
            </a:r>
            <a:endParaRPr lang="ru-RU" sz="1400" dirty="0" smtClean="0"/>
          </a:p>
          <a:p>
            <a:pPr marL="171450" indent="-171450">
              <a:buFont typeface="Arial" pitchFamily="34" charset="0"/>
              <a:buChar char="•"/>
            </a:pPr>
            <a:r>
              <a:rPr lang="ru-RU" sz="1400" dirty="0" smtClean="0"/>
              <a:t>подготовка </a:t>
            </a:r>
            <a:r>
              <a:rPr lang="ru-RU" sz="1400" dirty="0"/>
              <a:t>предложений по комплексному и рациональному промышленному освоению объектов ТПИ по ЦФО; </a:t>
            </a:r>
            <a:endParaRPr lang="ru-RU" sz="1400" dirty="0" smtClean="0"/>
          </a:p>
          <a:p>
            <a:pPr marL="171450" indent="-171450">
              <a:buFont typeface="Arial" pitchFamily="34" charset="0"/>
              <a:buChar char="•"/>
            </a:pPr>
            <a:r>
              <a:rPr lang="ru-RU" sz="1400" dirty="0" smtClean="0"/>
              <a:t>разработка </a:t>
            </a:r>
            <a:r>
              <a:rPr lang="ru-RU" sz="1400" dirty="0"/>
              <a:t>предложений по развитию и воспроизводству МСБ нерудного сырья с целью устойчивого обеспечения нефтегазового комплекса России; </a:t>
            </a:r>
            <a:endParaRPr lang="ru-RU" sz="1400" dirty="0" smtClean="0"/>
          </a:p>
          <a:p>
            <a:pPr marL="171450" indent="-171450">
              <a:buFont typeface="Arial" pitchFamily="34" charset="0"/>
              <a:buChar char="•"/>
            </a:pPr>
            <a:r>
              <a:rPr lang="ru-RU" sz="1400" dirty="0" smtClean="0"/>
              <a:t>подготовка </a:t>
            </a:r>
            <a:r>
              <a:rPr lang="ru-RU" sz="1400" dirty="0"/>
              <a:t>материалов для </a:t>
            </a:r>
            <a:r>
              <a:rPr lang="ru-RU" sz="1400" dirty="0" err="1"/>
              <a:t>госэкспертизы</a:t>
            </a:r>
            <a:r>
              <a:rPr lang="ru-RU" sz="1400" dirty="0"/>
              <a:t> запасов дефицитных видов нерудного сырья ЦФО; </a:t>
            </a:r>
            <a:endParaRPr lang="ru-RU" sz="1400" dirty="0" smtClean="0"/>
          </a:p>
          <a:p>
            <a:pPr marL="171450" indent="-171450">
              <a:buFont typeface="Arial" pitchFamily="34" charset="0"/>
              <a:buChar char="•"/>
            </a:pPr>
            <a:r>
              <a:rPr lang="ru-RU" sz="1400" dirty="0" smtClean="0"/>
              <a:t>оперативный </a:t>
            </a:r>
            <a:r>
              <a:rPr lang="ru-RU" sz="1400" dirty="0"/>
              <a:t>анализ состояния МСБ по ТПИ по ЦФО</a:t>
            </a:r>
            <a:r>
              <a:rPr lang="ru-RU" sz="1400" dirty="0" smtClean="0"/>
              <a:t>;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ru-RU" sz="1400" dirty="0" smtClean="0"/>
              <a:t>разработка </a:t>
            </a:r>
            <a:r>
              <a:rPr lang="ru-RU" sz="1400" dirty="0"/>
              <a:t>ежегодного государственного доклада о состоянии </a:t>
            </a:r>
            <a:r>
              <a:rPr lang="ru-RU" sz="1400" dirty="0" err="1"/>
              <a:t>о.Байкал</a:t>
            </a:r>
            <a:r>
              <a:rPr lang="ru-RU" sz="1400" dirty="0"/>
              <a:t>; </a:t>
            </a:r>
            <a:endParaRPr lang="ru-RU" sz="1400" dirty="0" smtClean="0"/>
          </a:p>
          <a:p>
            <a:pPr marL="171450" indent="-171450">
              <a:buFont typeface="Arial" pitchFamily="34" charset="0"/>
              <a:buChar char="•"/>
            </a:pPr>
            <a:r>
              <a:rPr lang="ru-RU" sz="1400" dirty="0" smtClean="0"/>
              <a:t>разработка </a:t>
            </a:r>
            <a:r>
              <a:rPr lang="ru-RU" sz="1400" dirty="0"/>
              <a:t>предложений по совершенствованию информационного обеспечения управленческих решений в сфере геологического изучения и воспроизводства МСБ; </a:t>
            </a:r>
            <a:endParaRPr lang="ru-RU" sz="1400" dirty="0" smtClean="0"/>
          </a:p>
          <a:p>
            <a:pPr marL="171450" indent="-171450">
              <a:buFont typeface="Arial" pitchFamily="34" charset="0"/>
              <a:buChar char="•"/>
            </a:pPr>
            <a:r>
              <a:rPr lang="ru-RU" sz="1400" dirty="0" smtClean="0"/>
              <a:t>разработка </a:t>
            </a:r>
            <a:r>
              <a:rPr lang="ru-RU" sz="1400" dirty="0"/>
              <a:t>научно-аналитического обеспечения геологического изучения территории РФ и ее континентального шельфа; </a:t>
            </a:r>
            <a:endParaRPr lang="ru-RU" sz="1400" dirty="0" smtClean="0"/>
          </a:p>
          <a:p>
            <a:pPr marL="171450" indent="-171450">
              <a:buFont typeface="Arial" pitchFamily="34" charset="0"/>
              <a:buChar char="•"/>
            </a:pPr>
            <a:r>
              <a:rPr lang="ru-RU" sz="1400" dirty="0" smtClean="0"/>
              <a:t>разработка </a:t>
            </a:r>
            <a:r>
              <a:rPr lang="ru-RU" sz="1400" dirty="0"/>
              <a:t>информационно-аналитического обеспечения координации мероприятий по геологическому изучению недр, развитию МСР и повышению эффективности недропользования в экономических районах РФ. </a:t>
            </a:r>
            <a:endParaRPr lang="ru-RU" sz="1400" dirty="0" smtClean="0"/>
          </a:p>
          <a:p>
            <a:pPr marL="171450" indent="-171450">
              <a:buFont typeface="Arial" pitchFamily="34" charset="0"/>
              <a:buChar char="•"/>
            </a:pPr>
            <a:r>
              <a:rPr lang="ru-RU" sz="1400" dirty="0" smtClean="0"/>
              <a:t>геолого-экономическая </a:t>
            </a:r>
            <a:r>
              <a:rPr lang="ru-RU" sz="1400" dirty="0"/>
              <a:t>оценка эффективности вариантов освоения </a:t>
            </a:r>
            <a:r>
              <a:rPr lang="ru-RU" sz="1400" dirty="0" err="1"/>
              <a:t>Тырныаузского</a:t>
            </a:r>
            <a:r>
              <a:rPr lang="ru-RU" sz="1400" dirty="0"/>
              <a:t> </a:t>
            </a:r>
            <a:r>
              <a:rPr lang="ru-RU" sz="1400" dirty="0" err="1"/>
              <a:t>вольфрамо</a:t>
            </a:r>
            <a:r>
              <a:rPr lang="ru-RU" sz="1400" dirty="0"/>
              <a:t>-молибденового м-я. </a:t>
            </a:r>
            <a:endParaRPr lang="ru-RU" sz="1400" dirty="0" smtClean="0"/>
          </a:p>
          <a:p>
            <a:pPr marL="171450" indent="-171450">
              <a:buFont typeface="Arial" pitchFamily="34" charset="0"/>
              <a:buChar char="•"/>
            </a:pPr>
            <a:r>
              <a:rPr lang="ru-RU" sz="1400" dirty="0" smtClean="0"/>
              <a:t>обработка </a:t>
            </a:r>
            <a:r>
              <a:rPr lang="ru-RU" sz="1400" dirty="0"/>
              <a:t>мат-лов поискового бурения на суше </a:t>
            </a:r>
            <a:r>
              <a:rPr lang="ru-RU" sz="1400" dirty="0" err="1"/>
              <a:t>о.Сахалин</a:t>
            </a:r>
            <a:r>
              <a:rPr lang="ru-RU" sz="1400" dirty="0"/>
              <a:t> с целью обоснования направлений ГРР на УВ; </a:t>
            </a:r>
            <a:endParaRPr lang="ru-RU" sz="1400" dirty="0" smtClean="0"/>
          </a:p>
          <a:p>
            <a:pPr marL="171450" indent="-171450">
              <a:buFont typeface="Arial" pitchFamily="34" charset="0"/>
              <a:buChar char="•"/>
            </a:pPr>
            <a:r>
              <a:rPr lang="ru-RU" sz="1400" dirty="0" smtClean="0"/>
              <a:t>лабораторные </a:t>
            </a:r>
            <a:r>
              <a:rPr lang="ru-RU" sz="1400" dirty="0"/>
              <a:t>работы (физико-химические, биостратиграфические исследования шлама и керна) (70 дог); </a:t>
            </a:r>
            <a:endParaRPr lang="ru-RU" sz="1400" dirty="0" smtClean="0"/>
          </a:p>
          <a:p>
            <a:pPr marL="171450" indent="-171450">
              <a:buFont typeface="Arial" pitchFamily="34" charset="0"/>
              <a:buChar char="•"/>
            </a:pPr>
            <a:r>
              <a:rPr lang="ru-RU" sz="1400" dirty="0" smtClean="0"/>
              <a:t>изучение </a:t>
            </a:r>
            <a:r>
              <a:rPr lang="ru-RU" sz="1400" dirty="0"/>
              <a:t>ледовой обстановки на шельфе о. </a:t>
            </a:r>
            <a:r>
              <a:rPr lang="ru-RU" sz="1400" dirty="0" smtClean="0"/>
              <a:t>Сахалин; 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ru-RU" sz="1400" dirty="0" smtClean="0"/>
              <a:t>актуализация </a:t>
            </a:r>
            <a:r>
              <a:rPr lang="ru-RU" sz="1400" dirty="0"/>
              <a:t>геолого-экономической оценки объектов ТПИ по участкам федерального </a:t>
            </a:r>
            <a:r>
              <a:rPr lang="ru-RU" sz="1400" dirty="0" smtClean="0"/>
              <a:t>значения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36966286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dirty="0" smtClean="0"/>
              <a:t>Работы </a:t>
            </a:r>
            <a:r>
              <a:rPr lang="ru-RU" sz="3200" dirty="0" err="1" smtClean="0"/>
              <a:t>Росгеолфонда</a:t>
            </a:r>
            <a:r>
              <a:rPr lang="ru-RU" sz="3200" dirty="0" smtClean="0"/>
              <a:t> относятся к государственному геологическому изучению недр</a:t>
            </a:r>
            <a:endParaRPr lang="ru-RU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611560" y="1700808"/>
            <a:ext cx="8136904" cy="4247317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ru-RU" dirty="0"/>
              <a:t>Работы предприятия согласно статье 36.1 Закона РФ «О недрах» входят в состав государственного геологического изучения недр и выполняются в соответствии с утвержденными проектами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r>
              <a:rPr lang="ru-RU" dirty="0" smtClean="0"/>
              <a:t>В </a:t>
            </a:r>
            <a:r>
              <a:rPr lang="ru-RU" dirty="0"/>
              <a:t>Долгосрочной </a:t>
            </a:r>
            <a:r>
              <a:rPr lang="ru-RU" dirty="0" smtClean="0"/>
              <a:t>программе и </a:t>
            </a:r>
            <a:r>
              <a:rPr lang="ru-RU" dirty="0"/>
              <a:t>в рассмотренной Правительством Государственной программе «Воспроизводство и использование природных ресурсов</a:t>
            </a:r>
            <a:r>
              <a:rPr lang="ru-RU" dirty="0" smtClean="0"/>
              <a:t>» </a:t>
            </a:r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государственное </a:t>
            </a:r>
            <a:r>
              <a:rPr lang="ru-RU" b="1" dirty="0">
                <a:solidFill>
                  <a:schemeClr val="bg2">
                    <a:lumMod val="25000"/>
                  </a:schemeClr>
                </a:solidFill>
              </a:rPr>
              <a:t>геологическое информационное обеспечение входит в состав геологического изучения недр для государственных нужд наравне с другими видами геологоразведочных работ </a:t>
            </a:r>
            <a:r>
              <a:rPr lang="ru-RU" dirty="0"/>
              <a:t>(вид расходов – 244). </a:t>
            </a:r>
            <a:endParaRPr lang="ru-RU" dirty="0" smtClean="0"/>
          </a:p>
          <a:p>
            <a:endParaRPr lang="ru-RU" dirty="0"/>
          </a:p>
          <a:p>
            <a:r>
              <a:rPr lang="ru-RU" b="1" dirty="0">
                <a:solidFill>
                  <a:schemeClr val="bg2">
                    <a:lumMod val="25000"/>
                  </a:schemeClr>
                </a:solidFill>
              </a:rPr>
              <a:t>10 из 11 мероприятий Долгосрочной государственной программы и все мероприятия проекта  Государственной программы «Воспроизводство и использование природных ресурсов» в части государственного геологического информационного обеспечения реализуются </a:t>
            </a:r>
            <a:r>
              <a:rPr lang="ru-RU" b="1" dirty="0" err="1">
                <a:solidFill>
                  <a:schemeClr val="bg2">
                    <a:lumMod val="25000"/>
                  </a:schemeClr>
                </a:solidFill>
              </a:rPr>
              <a:t>Росгеолфондом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047028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84976" cy="6178698"/>
          </a:xfrm>
        </p:spPr>
        <p:txBody>
          <a:bodyPr>
            <a:noAutofit/>
          </a:bodyPr>
          <a:lstStyle/>
          <a:p>
            <a:pPr algn="l"/>
            <a:r>
              <a:rPr lang="ru-RU" sz="1600" dirty="0"/>
              <a:t>Основное мероприятие 1.7. "Государственное геологическое информационное обеспечение".</a:t>
            </a:r>
            <a:br>
              <a:rPr lang="ru-RU" sz="1600" dirty="0"/>
            </a:br>
            <a:r>
              <a:rPr lang="ru-RU" sz="1600" dirty="0"/>
              <a:t>В рамках работ по </a:t>
            </a:r>
            <a:r>
              <a:rPr lang="ru-RU" sz="1600" dirty="0">
                <a:solidFill>
                  <a:srgbClr val="FF0000"/>
                </a:solidFill>
              </a:rPr>
              <a:t>сбору и хранению геологической информации </a:t>
            </a:r>
            <a:r>
              <a:rPr lang="ru-RU" sz="1600" dirty="0"/>
              <a:t>планируется:</a:t>
            </a:r>
            <a:br>
              <a:rPr lang="ru-RU" sz="1600" dirty="0"/>
            </a:br>
            <a:r>
              <a:rPr lang="ru-RU" sz="1600" dirty="0"/>
              <a:t>формирование, ведение, обеспечение сохранности и использования геологических информационных ресурсов;</a:t>
            </a:r>
            <a:br>
              <a:rPr lang="ru-RU" sz="1600" dirty="0"/>
            </a:br>
            <a:r>
              <a:rPr lang="ru-RU" sz="1600" dirty="0"/>
              <a:t>ведение, пополнение и развитие Государственного банка цифровой геологической информации;</a:t>
            </a:r>
            <a:br>
              <a:rPr lang="ru-RU" sz="1600" dirty="0"/>
            </a:br>
            <a:r>
              <a:rPr lang="ru-RU" sz="1600" dirty="0"/>
              <a:t>учет и ведение геологической изученности территории, континентального шельфа и внутренних морей Российской Федерации.</a:t>
            </a:r>
            <a:br>
              <a:rPr lang="ru-RU" sz="1600" dirty="0"/>
            </a:br>
            <a:r>
              <a:rPr lang="ru-RU" sz="1600" dirty="0">
                <a:solidFill>
                  <a:srgbClr val="FF0000"/>
                </a:solidFill>
              </a:rPr>
              <a:t>Формирование сводной информационно-аналитической продукции и справочно-информационное обеспечение деятельности органов управления предусматривает:</a:t>
            </a:r>
            <a:br>
              <a:rPr lang="ru-RU" sz="1600" dirty="0">
                <a:solidFill>
                  <a:srgbClr val="FF0000"/>
                </a:solidFill>
              </a:rPr>
            </a:br>
            <a:r>
              <a:rPr lang="ru-RU" sz="1600" dirty="0"/>
              <a:t>подготовку и издание Государственного баланса запасов полезных ископаемых, учет эксплуатационных запасов подземных вод;</a:t>
            </a:r>
            <a:br>
              <a:rPr lang="ru-RU" sz="1600" dirty="0"/>
            </a:br>
            <a:r>
              <a:rPr lang="ru-RU" sz="1600" dirty="0"/>
              <a:t>ведение и пополнение Государственного кадастра месторождений и проявлений полезных ископаемых Российской Федерации;</a:t>
            </a:r>
            <a:br>
              <a:rPr lang="ru-RU" sz="1600" dirty="0"/>
            </a:br>
            <a:r>
              <a:rPr lang="ru-RU" sz="1600" dirty="0"/>
              <a:t>формирование и ведение государственного реестра работ по геологическому изучению недр, участков недр, предоставленных для добычи полезных ископаемых, а также в целях, не связанных с их добычей, и лицензий на пользование недрами;</a:t>
            </a:r>
            <a:br>
              <a:rPr lang="ru-RU" sz="1600" dirty="0"/>
            </a:br>
            <a:r>
              <a:rPr lang="ru-RU" sz="1600" dirty="0"/>
              <a:t>формирование и ведение информационной системы регулирования использования минерально-сырьевых ресурсов.</a:t>
            </a:r>
            <a:br>
              <a:rPr lang="ru-RU" sz="1600" dirty="0"/>
            </a:br>
            <a:r>
              <a:rPr lang="ru-RU" sz="1600" dirty="0">
                <a:solidFill>
                  <a:srgbClr val="FF0000"/>
                </a:solidFill>
              </a:rPr>
              <a:t>Предоставление геологической информации и информационно-аналитической продукции потребителям </a:t>
            </a:r>
            <a:r>
              <a:rPr lang="ru-RU" sz="1600" dirty="0"/>
              <a:t>направлено на:</a:t>
            </a:r>
            <a:br>
              <a:rPr lang="ru-RU" sz="1600" dirty="0"/>
            </a:br>
            <a:r>
              <a:rPr lang="ru-RU" sz="1600" dirty="0"/>
              <a:t>предоставление геологической информации потребителям в геологических фондах;</a:t>
            </a:r>
            <a:br>
              <a:rPr lang="ru-RU" sz="1600" dirty="0"/>
            </a:br>
            <a:r>
              <a:rPr lang="ru-RU" sz="1600" dirty="0"/>
              <a:t>создание, развитие и внедрение интерактивных сервисов доступа потребителей к геологической информации</a:t>
            </a:r>
            <a:r>
              <a:rPr lang="ru-RU" sz="1600" dirty="0" smtClean="0"/>
              <a:t>.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39531206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3600701"/>
              </p:ext>
            </p:extLst>
          </p:nvPr>
        </p:nvGraphicFramePr>
        <p:xfrm>
          <a:off x="457199" y="1268755"/>
          <a:ext cx="8229602" cy="523511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7260"/>
                <a:gridCol w="1666046"/>
                <a:gridCol w="679278"/>
                <a:gridCol w="679278"/>
                <a:gridCol w="679278"/>
                <a:gridCol w="679278"/>
                <a:gridCol w="679278"/>
                <a:gridCol w="679278"/>
                <a:gridCol w="679278"/>
                <a:gridCol w="679278"/>
                <a:gridCol w="682072"/>
              </a:tblGrid>
              <a:tr h="219578">
                <a:tc rowSpan="2"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>
                          <a:effectLst/>
                        </a:rPr>
                        <a:t>№ п/п</a:t>
                      </a:r>
                      <a:endParaRPr lang="ru-RU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8363" marR="8363" marT="8363" marB="0" anchor="b"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</a:rPr>
                        <a:t>Наименование</a:t>
                      </a:r>
                      <a:endParaRPr lang="ru-RU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8363" marR="8363" marT="8363" marB="0" anchor="b">
                    <a:solidFill>
                      <a:schemeClr val="bg2"/>
                    </a:solidFill>
                  </a:tcPr>
                </a:tc>
                <a:tc gridSpan="8"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</a:rPr>
                        <a:t>Сумма, </a:t>
                      </a:r>
                      <a:r>
                        <a:rPr lang="ru-RU" sz="1100" u="none" strike="noStrike" dirty="0" err="1">
                          <a:effectLst/>
                        </a:rPr>
                        <a:t>тыс.руб</a:t>
                      </a:r>
                      <a:r>
                        <a:rPr lang="ru-RU" sz="1100" u="none" strike="noStrike" dirty="0">
                          <a:effectLst/>
                        </a:rPr>
                        <a:t>.</a:t>
                      </a:r>
                      <a:endParaRPr lang="ru-RU" sz="1100" b="0" i="0" u="none" strike="noStrike" dirty="0">
                        <a:effectLst/>
                        <a:latin typeface="Arial"/>
                      </a:endParaRPr>
                    </a:p>
                  </a:txBody>
                  <a:tcPr marL="8363" marR="8363" marT="8363" marB="0" anchor="b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ИТОГО</a:t>
                      </a:r>
                      <a:endParaRPr lang="ru-RU" sz="1200" b="0" i="1" u="none" strike="noStrike">
                        <a:effectLst/>
                        <a:latin typeface="Arial"/>
                      </a:endParaRPr>
                    </a:p>
                  </a:txBody>
                  <a:tcPr marL="8363" marR="8363" marT="8363" marB="0" anchor="b">
                    <a:solidFill>
                      <a:schemeClr val="bg2"/>
                    </a:solidFill>
                  </a:tcPr>
                </a:tc>
              </a:tr>
              <a:tr h="34432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>
                          <a:effectLst/>
                        </a:rPr>
                        <a:t>РГФ</a:t>
                      </a:r>
                      <a:endParaRPr lang="ru-RU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8363" marR="8363" marT="8363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>
                          <a:effectLst/>
                        </a:rPr>
                        <a:t>Д-ВОСТ.</a:t>
                      </a:r>
                      <a:endParaRPr lang="ru-RU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8363" marR="8363" marT="8363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>
                          <a:effectLst/>
                        </a:rPr>
                        <a:t>СЕВ-ЗАП.</a:t>
                      </a:r>
                      <a:endParaRPr lang="ru-RU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8363" marR="8363" marT="8363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>
                          <a:effectLst/>
                        </a:rPr>
                        <a:t>СИБИРСК.</a:t>
                      </a:r>
                      <a:endParaRPr lang="ru-RU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8363" marR="8363" marT="8363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 smtClean="0">
                          <a:effectLst/>
                        </a:rPr>
                        <a:t>МОРСК</a:t>
                      </a:r>
                      <a:endParaRPr lang="ru-RU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8363" marR="8363" marT="8363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 smtClean="0">
                          <a:effectLst/>
                        </a:rPr>
                        <a:t>МОСКОВ</a:t>
                      </a:r>
                      <a:endParaRPr lang="ru-RU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8363" marR="8363" marT="8363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 smtClean="0">
                          <a:effectLst/>
                        </a:rPr>
                        <a:t>КАЛУЖ</a:t>
                      </a:r>
                      <a:endParaRPr lang="ru-RU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8363" marR="8363" marT="8363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>
                          <a:effectLst/>
                        </a:rPr>
                        <a:t>СЕВ-КАВ.</a:t>
                      </a:r>
                      <a:endParaRPr lang="ru-RU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8363" marR="8363" marT="8363" marB="0" anchor="b">
                    <a:solidFill>
                      <a:schemeClr val="bg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388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1</a:t>
                      </a:r>
                      <a:endParaRPr lang="ru-RU" sz="1200" b="0" i="0" u="none" strike="noStrike">
                        <a:effectLst/>
                        <a:latin typeface="Arial"/>
                      </a:endParaRPr>
                    </a:p>
                  </a:txBody>
                  <a:tcPr marL="8363" marR="8363" marT="83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>
                          <a:effectLst/>
                        </a:rPr>
                        <a:t>Объем работ ( без НДС)</a:t>
                      </a:r>
                      <a:endParaRPr lang="ru-RU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8363" marR="8363" marT="8363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>
                          <a:effectLst/>
                        </a:rPr>
                        <a:t>568839</a:t>
                      </a:r>
                      <a:endParaRPr lang="ru-RU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8363" marR="8363" marT="83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>
                          <a:effectLst/>
                        </a:rPr>
                        <a:t>49629</a:t>
                      </a:r>
                      <a:endParaRPr lang="ru-RU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8363" marR="8363" marT="83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>
                          <a:effectLst/>
                        </a:rPr>
                        <a:t>48052</a:t>
                      </a:r>
                      <a:endParaRPr lang="ru-RU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8363" marR="8363" marT="83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>
                          <a:effectLst/>
                        </a:rPr>
                        <a:t>22538</a:t>
                      </a:r>
                      <a:endParaRPr lang="ru-RU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8363" marR="8363" marT="83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>
                          <a:effectLst/>
                        </a:rPr>
                        <a:t>26090</a:t>
                      </a:r>
                      <a:endParaRPr lang="ru-RU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8363" marR="8363" marT="83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36264</a:t>
                      </a:r>
                      <a:endParaRPr lang="ru-RU" sz="1200" b="0" i="0" u="none" strike="noStrike">
                        <a:effectLst/>
                        <a:latin typeface="Arial"/>
                      </a:endParaRPr>
                    </a:p>
                  </a:txBody>
                  <a:tcPr marL="8363" marR="8363" marT="83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49320</a:t>
                      </a:r>
                      <a:endParaRPr lang="ru-RU" sz="1200" b="0" i="0" u="none" strike="noStrike">
                        <a:effectLst/>
                        <a:latin typeface="Arial"/>
                      </a:endParaRPr>
                    </a:p>
                  </a:txBody>
                  <a:tcPr marL="8363" marR="8363" marT="83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11555</a:t>
                      </a:r>
                      <a:endParaRPr lang="ru-RU" sz="1200" b="0" i="0" u="none" strike="noStrike">
                        <a:effectLst/>
                        <a:latin typeface="Arial"/>
                      </a:endParaRPr>
                    </a:p>
                  </a:txBody>
                  <a:tcPr marL="8363" marR="8363" marT="83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>
                          <a:effectLst/>
                        </a:rPr>
                        <a:t>812 287</a:t>
                      </a:r>
                      <a:endParaRPr lang="ru-RU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8363" marR="8363" marT="8363" marB="0" anchor="b">
                    <a:solidFill>
                      <a:schemeClr val="bg2"/>
                    </a:solidFill>
                  </a:tcPr>
                </a:tc>
              </a:tr>
              <a:tr h="27685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effectLst/>
                        <a:latin typeface="Arial"/>
                      </a:endParaRPr>
                    </a:p>
                  </a:txBody>
                  <a:tcPr marL="8363" marR="8363" marT="83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>
                          <a:effectLst/>
                        </a:rPr>
                        <a:t>в </a:t>
                      </a:r>
                      <a:r>
                        <a:rPr lang="ru-RU" sz="1200" u="none" strike="noStrike" dirty="0" err="1">
                          <a:effectLst/>
                        </a:rPr>
                        <a:t>т.ч</a:t>
                      </a:r>
                      <a:r>
                        <a:rPr lang="ru-RU" sz="1200" u="none" strike="noStrike" dirty="0">
                          <a:effectLst/>
                        </a:rPr>
                        <a:t>.  </a:t>
                      </a:r>
                      <a:r>
                        <a:rPr lang="ru-RU" sz="1200" u="none" strike="noStrike" dirty="0" err="1">
                          <a:effectLst/>
                        </a:rPr>
                        <a:t>Хоз.способ</a:t>
                      </a:r>
                      <a:endParaRPr lang="ru-RU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8363" marR="8363" marT="8363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301707</a:t>
                      </a:r>
                      <a:endParaRPr lang="ru-RU" sz="1200" b="0" i="0" u="none" strike="noStrike">
                        <a:effectLst/>
                        <a:latin typeface="Arial"/>
                      </a:endParaRPr>
                    </a:p>
                  </a:txBody>
                  <a:tcPr marL="8363" marR="8363" marT="83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>
                          <a:effectLst/>
                        </a:rPr>
                        <a:t>49629</a:t>
                      </a:r>
                      <a:endParaRPr lang="ru-RU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8363" marR="8363" marT="83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>
                          <a:effectLst/>
                        </a:rPr>
                        <a:t>25417</a:t>
                      </a:r>
                      <a:endParaRPr lang="ru-RU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8363" marR="8363" marT="83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>
                          <a:effectLst/>
                        </a:rPr>
                        <a:t>22538</a:t>
                      </a:r>
                      <a:endParaRPr lang="ru-RU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8363" marR="8363" marT="83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>
                          <a:effectLst/>
                        </a:rPr>
                        <a:t>26090</a:t>
                      </a:r>
                      <a:endParaRPr lang="ru-RU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8363" marR="8363" marT="83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>
                          <a:effectLst/>
                        </a:rPr>
                        <a:t>32791</a:t>
                      </a:r>
                      <a:endParaRPr lang="ru-RU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8363" marR="8363" marT="83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>
                          <a:effectLst/>
                        </a:rPr>
                        <a:t>43975</a:t>
                      </a:r>
                      <a:endParaRPr lang="ru-RU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8363" marR="8363" marT="83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>
                          <a:effectLst/>
                        </a:rPr>
                        <a:t>11555</a:t>
                      </a:r>
                      <a:endParaRPr lang="ru-RU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8363" marR="8363" marT="83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>
                          <a:effectLst/>
                        </a:rPr>
                        <a:t>513 702</a:t>
                      </a:r>
                      <a:endParaRPr lang="ru-RU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8363" marR="8363" marT="8363" marB="0" anchor="b">
                    <a:solidFill>
                      <a:schemeClr val="bg2"/>
                    </a:solidFill>
                  </a:tcPr>
                </a:tc>
              </a:tr>
              <a:tr h="29215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2</a:t>
                      </a:r>
                      <a:endParaRPr lang="ru-RU" sz="1200" b="0" i="0" u="none" strike="noStrike">
                        <a:effectLst/>
                        <a:latin typeface="Arial"/>
                      </a:endParaRPr>
                    </a:p>
                  </a:txBody>
                  <a:tcPr marL="8363" marR="8363" marT="83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>
                          <a:effectLst/>
                        </a:rPr>
                        <a:t>Себестоимость</a:t>
                      </a:r>
                      <a:endParaRPr lang="ru-RU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8363" marR="8363" marT="8363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554158</a:t>
                      </a:r>
                      <a:endParaRPr lang="ru-RU" sz="1200" b="0" i="0" u="none" strike="noStrike">
                        <a:effectLst/>
                        <a:latin typeface="Arial"/>
                      </a:endParaRPr>
                    </a:p>
                  </a:txBody>
                  <a:tcPr marL="8363" marR="8363" marT="83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47231</a:t>
                      </a:r>
                      <a:endParaRPr lang="ru-RU" sz="1200" b="0" i="0" u="none" strike="noStrike">
                        <a:effectLst/>
                        <a:latin typeface="Arial"/>
                      </a:endParaRPr>
                    </a:p>
                  </a:txBody>
                  <a:tcPr marL="8363" marR="8363" marT="83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46130</a:t>
                      </a:r>
                      <a:endParaRPr lang="ru-RU" sz="1200" b="0" i="0" u="none" strike="noStrike">
                        <a:effectLst/>
                        <a:latin typeface="Arial"/>
                      </a:endParaRPr>
                    </a:p>
                  </a:txBody>
                  <a:tcPr marL="8363" marR="8363" marT="83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21077</a:t>
                      </a:r>
                      <a:endParaRPr lang="ru-RU" sz="1200" b="0" i="0" u="none" strike="noStrike">
                        <a:effectLst/>
                        <a:latin typeface="Arial"/>
                      </a:endParaRPr>
                    </a:p>
                  </a:txBody>
                  <a:tcPr marL="8363" marR="8363" marT="83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25130</a:t>
                      </a:r>
                      <a:endParaRPr lang="ru-RU" sz="1200" b="0" i="0" u="none" strike="noStrike">
                        <a:effectLst/>
                        <a:latin typeface="Arial"/>
                      </a:endParaRPr>
                    </a:p>
                  </a:txBody>
                  <a:tcPr marL="8363" marR="8363" marT="83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>
                          <a:effectLst/>
                        </a:rPr>
                        <a:t>36261</a:t>
                      </a:r>
                      <a:endParaRPr lang="ru-RU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8363" marR="8363" marT="83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>
                          <a:effectLst/>
                        </a:rPr>
                        <a:t>45989</a:t>
                      </a:r>
                      <a:endParaRPr lang="ru-RU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8363" marR="8363" marT="83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>
                          <a:effectLst/>
                        </a:rPr>
                        <a:t>6119</a:t>
                      </a:r>
                      <a:endParaRPr lang="ru-RU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8363" marR="8363" marT="83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>
                          <a:effectLst/>
                        </a:rPr>
                        <a:t>782 095</a:t>
                      </a:r>
                      <a:endParaRPr lang="ru-RU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8363" marR="8363" marT="8363" marB="0" anchor="b">
                    <a:solidFill>
                      <a:schemeClr val="bg2"/>
                    </a:solidFill>
                  </a:tcPr>
                </a:tc>
              </a:tr>
              <a:tr h="21957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effectLst/>
                        <a:latin typeface="Arial"/>
                      </a:endParaRPr>
                    </a:p>
                  </a:txBody>
                  <a:tcPr marL="8363" marR="8363" marT="83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>
                          <a:effectLst/>
                        </a:rPr>
                        <a:t>в том числе :</a:t>
                      </a:r>
                      <a:endParaRPr lang="ru-RU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8363" marR="8363" marT="8363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Arial"/>
                      </a:endParaRPr>
                    </a:p>
                  </a:txBody>
                  <a:tcPr marL="8363" marR="8363" marT="836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Arial"/>
                      </a:endParaRPr>
                    </a:p>
                  </a:txBody>
                  <a:tcPr marL="8363" marR="8363" marT="836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Arial"/>
                      </a:endParaRPr>
                    </a:p>
                  </a:txBody>
                  <a:tcPr marL="8363" marR="8363" marT="836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Arial"/>
                      </a:endParaRPr>
                    </a:p>
                  </a:txBody>
                  <a:tcPr marL="8363" marR="8363" marT="836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Arial"/>
                      </a:endParaRPr>
                    </a:p>
                  </a:txBody>
                  <a:tcPr marL="8363" marR="8363" marT="836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Arial"/>
                      </a:endParaRPr>
                    </a:p>
                  </a:txBody>
                  <a:tcPr marL="8363" marR="8363" marT="836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8363" marR="8363" marT="836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Arial"/>
                      </a:endParaRPr>
                    </a:p>
                  </a:txBody>
                  <a:tcPr marL="8363" marR="8363" marT="83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>
                          <a:effectLst/>
                        </a:rPr>
                        <a:t> </a:t>
                      </a:r>
                      <a:endParaRPr lang="ru-RU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8363" marR="8363" marT="8363" marB="0" anchor="b">
                    <a:solidFill>
                      <a:schemeClr val="bg2"/>
                    </a:solidFill>
                  </a:tcPr>
                </a:tc>
              </a:tr>
              <a:tr h="21957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effectLst/>
                        <a:latin typeface="Arial"/>
                      </a:endParaRPr>
                    </a:p>
                  </a:txBody>
                  <a:tcPr marL="8363" marR="8363" marT="83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>
                          <a:effectLst/>
                        </a:rPr>
                        <a:t>оплата труда</a:t>
                      </a:r>
                      <a:endParaRPr lang="ru-RU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8363" marR="8363" marT="8363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172132</a:t>
                      </a:r>
                      <a:endParaRPr lang="ru-RU" sz="1200" b="0" i="0" u="none" strike="noStrike">
                        <a:effectLst/>
                        <a:latin typeface="Arial"/>
                      </a:endParaRPr>
                    </a:p>
                  </a:txBody>
                  <a:tcPr marL="8363" marR="8363" marT="83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21144</a:t>
                      </a:r>
                      <a:endParaRPr lang="ru-RU" sz="1200" b="0" i="0" u="none" strike="noStrike">
                        <a:effectLst/>
                        <a:latin typeface="Arial"/>
                      </a:endParaRPr>
                    </a:p>
                  </a:txBody>
                  <a:tcPr marL="8363" marR="8363" marT="83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17333</a:t>
                      </a:r>
                      <a:endParaRPr lang="ru-RU" sz="1200" b="0" i="0" u="none" strike="noStrike">
                        <a:effectLst/>
                        <a:latin typeface="Arial"/>
                      </a:endParaRPr>
                    </a:p>
                  </a:txBody>
                  <a:tcPr marL="8363" marR="8363" marT="83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14520</a:t>
                      </a:r>
                      <a:endParaRPr lang="ru-RU" sz="1200" b="0" i="0" u="none" strike="noStrike">
                        <a:effectLst/>
                        <a:latin typeface="Arial"/>
                      </a:endParaRPr>
                    </a:p>
                  </a:txBody>
                  <a:tcPr marL="8363" marR="8363" marT="83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14321</a:t>
                      </a:r>
                      <a:endParaRPr lang="ru-RU" sz="1200" b="0" i="0" u="none" strike="noStrike">
                        <a:effectLst/>
                        <a:latin typeface="Arial"/>
                      </a:endParaRPr>
                    </a:p>
                  </a:txBody>
                  <a:tcPr marL="8363" marR="8363" marT="83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17918</a:t>
                      </a:r>
                      <a:endParaRPr lang="ru-RU" sz="1200" b="0" i="0" u="none" strike="noStrike">
                        <a:effectLst/>
                        <a:latin typeface="Arial"/>
                      </a:endParaRPr>
                    </a:p>
                  </a:txBody>
                  <a:tcPr marL="8363" marR="8363" marT="83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>
                          <a:effectLst/>
                        </a:rPr>
                        <a:t>26845</a:t>
                      </a:r>
                      <a:endParaRPr lang="ru-RU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8363" marR="8363" marT="83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>
                          <a:effectLst/>
                        </a:rPr>
                        <a:t>4492</a:t>
                      </a:r>
                      <a:endParaRPr lang="ru-RU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8363" marR="8363" marT="83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>
                          <a:effectLst/>
                        </a:rPr>
                        <a:t>288 705</a:t>
                      </a:r>
                      <a:endParaRPr lang="ru-RU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8363" marR="8363" marT="8363" marB="0" anchor="b">
                    <a:solidFill>
                      <a:schemeClr val="bg2"/>
                    </a:solidFill>
                  </a:tcPr>
                </a:tc>
              </a:tr>
              <a:tr h="21957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effectLst/>
                        <a:latin typeface="Arial"/>
                      </a:endParaRPr>
                    </a:p>
                  </a:txBody>
                  <a:tcPr marL="8363" marR="8363" marT="83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>
                          <a:effectLst/>
                        </a:rPr>
                        <a:t>материальные затраты</a:t>
                      </a:r>
                      <a:endParaRPr lang="ru-RU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8363" marR="8363" marT="8363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6650</a:t>
                      </a:r>
                      <a:endParaRPr lang="ru-RU" sz="1200" b="0" i="0" u="none" strike="noStrike">
                        <a:effectLst/>
                        <a:latin typeface="Arial"/>
                      </a:endParaRPr>
                    </a:p>
                  </a:txBody>
                  <a:tcPr marL="8363" marR="8363" marT="83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4882</a:t>
                      </a:r>
                      <a:endParaRPr lang="ru-RU" sz="1200" b="0" i="0" u="none" strike="noStrike">
                        <a:effectLst/>
                        <a:latin typeface="Arial"/>
                      </a:endParaRPr>
                    </a:p>
                  </a:txBody>
                  <a:tcPr marL="8363" marR="8363" marT="83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221</a:t>
                      </a:r>
                      <a:endParaRPr lang="ru-RU" sz="1200" b="0" i="0" u="none" strike="noStrike">
                        <a:effectLst/>
                        <a:latin typeface="Arial"/>
                      </a:endParaRPr>
                    </a:p>
                  </a:txBody>
                  <a:tcPr marL="8363" marR="8363" marT="83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2243</a:t>
                      </a:r>
                      <a:endParaRPr lang="ru-RU" sz="1200" b="0" i="0" u="none" strike="noStrike">
                        <a:effectLst/>
                        <a:latin typeface="Arial"/>
                      </a:endParaRPr>
                    </a:p>
                  </a:txBody>
                  <a:tcPr marL="8363" marR="8363" marT="83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490</a:t>
                      </a:r>
                      <a:endParaRPr lang="ru-RU" sz="1200" b="0" i="0" u="none" strike="noStrike">
                        <a:effectLst/>
                        <a:latin typeface="Arial"/>
                      </a:endParaRPr>
                    </a:p>
                  </a:txBody>
                  <a:tcPr marL="8363" marR="8363" marT="83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788</a:t>
                      </a:r>
                      <a:endParaRPr lang="ru-RU" sz="1200" b="0" i="0" u="none" strike="noStrike">
                        <a:effectLst/>
                        <a:latin typeface="Arial"/>
                      </a:endParaRPr>
                    </a:p>
                  </a:txBody>
                  <a:tcPr marL="8363" marR="8363" marT="83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1760</a:t>
                      </a:r>
                      <a:endParaRPr lang="ru-RU" sz="1200" b="0" i="0" u="none" strike="noStrike">
                        <a:effectLst/>
                        <a:latin typeface="Arial"/>
                      </a:endParaRPr>
                    </a:p>
                  </a:txBody>
                  <a:tcPr marL="8363" marR="8363" marT="83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>
                          <a:effectLst/>
                        </a:rPr>
                        <a:t>2</a:t>
                      </a:r>
                      <a:endParaRPr lang="ru-RU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8363" marR="8363" marT="83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>
                          <a:effectLst/>
                        </a:rPr>
                        <a:t>17 036</a:t>
                      </a:r>
                      <a:endParaRPr lang="ru-RU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8363" marR="8363" marT="8363" marB="0" anchor="b">
                    <a:solidFill>
                      <a:schemeClr val="bg2"/>
                    </a:solidFill>
                  </a:tcPr>
                </a:tc>
              </a:tr>
              <a:tr h="21957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effectLst/>
                        <a:latin typeface="Arial"/>
                      </a:endParaRPr>
                    </a:p>
                  </a:txBody>
                  <a:tcPr marL="8363" marR="8363" marT="83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>
                          <a:effectLst/>
                        </a:rPr>
                        <a:t>амортизация</a:t>
                      </a:r>
                      <a:endParaRPr lang="ru-RU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8363" marR="8363" marT="8363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4310</a:t>
                      </a:r>
                      <a:endParaRPr lang="ru-RU" sz="1200" b="0" i="0" u="none" strike="noStrike">
                        <a:effectLst/>
                        <a:latin typeface="Arial"/>
                      </a:endParaRPr>
                    </a:p>
                  </a:txBody>
                  <a:tcPr marL="8363" marR="8363" marT="83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3408</a:t>
                      </a:r>
                      <a:endParaRPr lang="ru-RU" sz="1200" b="0" i="0" u="none" strike="noStrike">
                        <a:effectLst/>
                        <a:latin typeface="Arial"/>
                      </a:endParaRPr>
                    </a:p>
                  </a:txBody>
                  <a:tcPr marL="8363" marR="8363" marT="83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93</a:t>
                      </a:r>
                      <a:endParaRPr lang="ru-RU" sz="1200" b="0" i="0" u="none" strike="noStrike">
                        <a:effectLst/>
                        <a:latin typeface="Arial"/>
                      </a:endParaRPr>
                    </a:p>
                  </a:txBody>
                  <a:tcPr marL="8363" marR="8363" marT="83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289</a:t>
                      </a:r>
                      <a:endParaRPr lang="ru-RU" sz="1200" b="0" i="0" u="none" strike="noStrike">
                        <a:effectLst/>
                        <a:latin typeface="Arial"/>
                      </a:endParaRPr>
                    </a:p>
                  </a:txBody>
                  <a:tcPr marL="8363" marR="8363" marT="83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465</a:t>
                      </a:r>
                      <a:endParaRPr lang="ru-RU" sz="1200" b="0" i="0" u="none" strike="noStrike">
                        <a:effectLst/>
                        <a:latin typeface="Arial"/>
                      </a:endParaRPr>
                    </a:p>
                  </a:txBody>
                  <a:tcPr marL="8363" marR="8363" marT="83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424</a:t>
                      </a:r>
                      <a:endParaRPr lang="ru-RU" sz="1200" b="0" i="0" u="none" strike="noStrike">
                        <a:effectLst/>
                        <a:latin typeface="Arial"/>
                      </a:endParaRPr>
                    </a:p>
                  </a:txBody>
                  <a:tcPr marL="8363" marR="8363" marT="83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431</a:t>
                      </a:r>
                      <a:endParaRPr lang="ru-RU" sz="1200" b="0" i="0" u="none" strike="noStrike">
                        <a:effectLst/>
                        <a:latin typeface="Arial"/>
                      </a:endParaRPr>
                    </a:p>
                  </a:txBody>
                  <a:tcPr marL="8363" marR="8363" marT="83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>
                          <a:effectLst/>
                        </a:rPr>
                        <a:t>2</a:t>
                      </a:r>
                      <a:endParaRPr lang="ru-RU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8363" marR="8363" marT="83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>
                          <a:effectLst/>
                        </a:rPr>
                        <a:t>9 422</a:t>
                      </a:r>
                      <a:endParaRPr lang="ru-RU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8363" marR="8363" marT="8363" marB="0" anchor="b">
                    <a:solidFill>
                      <a:schemeClr val="bg2"/>
                    </a:solidFill>
                  </a:tcPr>
                </a:tc>
              </a:tr>
              <a:tr h="21957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effectLst/>
                        <a:latin typeface="Arial"/>
                      </a:endParaRPr>
                    </a:p>
                  </a:txBody>
                  <a:tcPr marL="8363" marR="8363" marT="83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>
                          <a:effectLst/>
                        </a:rPr>
                        <a:t>социальные взносы</a:t>
                      </a:r>
                      <a:endParaRPr lang="ru-RU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8363" marR="8363" marT="8363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46660</a:t>
                      </a:r>
                      <a:endParaRPr lang="ru-RU" sz="1200" b="0" i="0" u="none" strike="noStrike">
                        <a:effectLst/>
                        <a:latin typeface="Arial"/>
                      </a:endParaRPr>
                    </a:p>
                  </a:txBody>
                  <a:tcPr marL="8363" marR="8363" marT="83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5772</a:t>
                      </a:r>
                      <a:endParaRPr lang="ru-RU" sz="1200" b="0" i="0" u="none" strike="noStrike">
                        <a:effectLst/>
                        <a:latin typeface="Arial"/>
                      </a:endParaRPr>
                    </a:p>
                  </a:txBody>
                  <a:tcPr marL="8363" marR="8363" marT="83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4000</a:t>
                      </a:r>
                      <a:endParaRPr lang="ru-RU" sz="1200" b="0" i="0" u="none" strike="noStrike">
                        <a:effectLst/>
                        <a:latin typeface="Arial"/>
                      </a:endParaRPr>
                    </a:p>
                  </a:txBody>
                  <a:tcPr marL="8363" marR="8363" marT="83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2573</a:t>
                      </a:r>
                      <a:endParaRPr lang="ru-RU" sz="1200" b="0" i="0" u="none" strike="noStrike">
                        <a:effectLst/>
                        <a:latin typeface="Arial"/>
                      </a:endParaRPr>
                    </a:p>
                  </a:txBody>
                  <a:tcPr marL="8363" marR="8363" marT="83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3372</a:t>
                      </a:r>
                      <a:endParaRPr lang="ru-RU" sz="1200" b="0" i="0" u="none" strike="noStrike">
                        <a:effectLst/>
                        <a:latin typeface="Arial"/>
                      </a:endParaRPr>
                    </a:p>
                  </a:txBody>
                  <a:tcPr marL="8363" marR="8363" marT="83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5093</a:t>
                      </a:r>
                      <a:endParaRPr lang="ru-RU" sz="1200" b="0" i="0" u="none" strike="noStrike">
                        <a:effectLst/>
                        <a:latin typeface="Arial"/>
                      </a:endParaRPr>
                    </a:p>
                  </a:txBody>
                  <a:tcPr marL="8363" marR="8363" marT="83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7728</a:t>
                      </a:r>
                      <a:endParaRPr lang="ru-RU" sz="1200" b="0" i="0" u="none" strike="noStrike">
                        <a:effectLst/>
                        <a:latin typeface="Arial"/>
                      </a:endParaRPr>
                    </a:p>
                  </a:txBody>
                  <a:tcPr marL="8363" marR="8363" marT="83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1260</a:t>
                      </a:r>
                      <a:endParaRPr lang="ru-RU" sz="1200" b="0" i="0" u="none" strike="noStrike">
                        <a:effectLst/>
                        <a:latin typeface="Arial"/>
                      </a:endParaRPr>
                    </a:p>
                  </a:txBody>
                  <a:tcPr marL="8363" marR="8363" marT="83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>
                          <a:effectLst/>
                        </a:rPr>
                        <a:t>76 458</a:t>
                      </a:r>
                      <a:endParaRPr lang="ru-RU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8363" marR="8363" marT="8363" marB="0" anchor="b">
                    <a:solidFill>
                      <a:schemeClr val="bg2"/>
                    </a:solidFill>
                  </a:tcPr>
                </a:tc>
              </a:tr>
              <a:tr h="21957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effectLst/>
                        <a:latin typeface="Arial"/>
                      </a:endParaRPr>
                    </a:p>
                  </a:txBody>
                  <a:tcPr marL="8363" marR="8363" marT="83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>
                          <a:effectLst/>
                        </a:rPr>
                        <a:t>подрядные работы</a:t>
                      </a:r>
                      <a:endParaRPr lang="ru-RU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8363" marR="8363" marT="8363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267532</a:t>
                      </a:r>
                      <a:endParaRPr lang="ru-RU" sz="1200" b="0" i="0" u="none" strike="noStrike">
                        <a:effectLst/>
                        <a:latin typeface="Arial"/>
                      </a:endParaRPr>
                    </a:p>
                  </a:txBody>
                  <a:tcPr marL="8363" marR="8363" marT="83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effectLst/>
                        <a:latin typeface="Arial"/>
                      </a:endParaRPr>
                    </a:p>
                  </a:txBody>
                  <a:tcPr marL="8363" marR="8363" marT="83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22636</a:t>
                      </a:r>
                      <a:endParaRPr lang="ru-RU" sz="1200" b="0" i="0" u="none" strike="noStrike">
                        <a:effectLst/>
                        <a:latin typeface="Arial"/>
                      </a:endParaRPr>
                    </a:p>
                  </a:txBody>
                  <a:tcPr marL="8363" marR="8363" marT="83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effectLst/>
                        <a:latin typeface="Arial"/>
                      </a:endParaRPr>
                    </a:p>
                  </a:txBody>
                  <a:tcPr marL="8363" marR="8363" marT="83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effectLst/>
                        <a:latin typeface="Arial"/>
                      </a:endParaRPr>
                    </a:p>
                  </a:txBody>
                  <a:tcPr marL="8363" marR="8363" marT="83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9695</a:t>
                      </a:r>
                      <a:endParaRPr lang="ru-RU" sz="1200" b="0" i="0" u="none" strike="noStrike">
                        <a:effectLst/>
                        <a:latin typeface="Arial"/>
                      </a:endParaRPr>
                    </a:p>
                  </a:txBody>
                  <a:tcPr marL="8363" marR="8363" marT="83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5345</a:t>
                      </a:r>
                      <a:endParaRPr lang="ru-RU" sz="1200" b="0" i="0" u="none" strike="noStrike">
                        <a:effectLst/>
                        <a:latin typeface="Arial"/>
                      </a:endParaRPr>
                    </a:p>
                  </a:txBody>
                  <a:tcPr marL="8363" marR="8363" marT="83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effectLst/>
                        <a:latin typeface="Arial"/>
                      </a:endParaRPr>
                    </a:p>
                  </a:txBody>
                  <a:tcPr marL="8363" marR="8363" marT="83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>
                          <a:effectLst/>
                        </a:rPr>
                        <a:t>305 208</a:t>
                      </a:r>
                      <a:endParaRPr lang="ru-RU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8363" marR="8363" marT="8363" marB="0" anchor="b">
                    <a:solidFill>
                      <a:schemeClr val="bg2"/>
                    </a:solidFill>
                  </a:tcPr>
                </a:tc>
              </a:tr>
              <a:tr h="21957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effectLst/>
                        <a:latin typeface="Arial"/>
                      </a:endParaRPr>
                    </a:p>
                  </a:txBody>
                  <a:tcPr marL="8363" marR="8363" marT="83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>
                          <a:effectLst/>
                        </a:rPr>
                        <a:t>прочие</a:t>
                      </a:r>
                      <a:endParaRPr lang="ru-RU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8363" marR="8363" marT="8363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56874</a:t>
                      </a:r>
                      <a:endParaRPr lang="ru-RU" sz="1200" b="0" i="0" u="none" strike="noStrike">
                        <a:effectLst/>
                        <a:latin typeface="Arial"/>
                      </a:endParaRPr>
                    </a:p>
                  </a:txBody>
                  <a:tcPr marL="8363" marR="8363" marT="83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12025</a:t>
                      </a:r>
                      <a:endParaRPr lang="ru-RU" sz="1200" b="0" i="0" u="none" strike="noStrike">
                        <a:effectLst/>
                        <a:latin typeface="Arial"/>
                      </a:endParaRPr>
                    </a:p>
                  </a:txBody>
                  <a:tcPr marL="8363" marR="8363" marT="83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1847</a:t>
                      </a:r>
                      <a:endParaRPr lang="ru-RU" sz="1200" b="0" i="0" u="none" strike="noStrike">
                        <a:effectLst/>
                        <a:latin typeface="Arial"/>
                      </a:endParaRPr>
                    </a:p>
                  </a:txBody>
                  <a:tcPr marL="8363" marR="8363" marT="83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1452</a:t>
                      </a:r>
                      <a:endParaRPr lang="ru-RU" sz="1200" b="0" i="0" u="none" strike="noStrike">
                        <a:effectLst/>
                        <a:latin typeface="Arial"/>
                      </a:endParaRPr>
                    </a:p>
                  </a:txBody>
                  <a:tcPr marL="8363" marR="8363" marT="83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6482</a:t>
                      </a:r>
                      <a:endParaRPr lang="ru-RU" sz="1200" b="0" i="0" u="none" strike="noStrike">
                        <a:effectLst/>
                        <a:latin typeface="Arial"/>
                      </a:endParaRPr>
                    </a:p>
                  </a:txBody>
                  <a:tcPr marL="8363" marR="8363" marT="83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2343</a:t>
                      </a:r>
                      <a:endParaRPr lang="ru-RU" sz="1200" b="0" i="0" u="none" strike="noStrike">
                        <a:effectLst/>
                        <a:latin typeface="Arial"/>
                      </a:endParaRPr>
                    </a:p>
                  </a:txBody>
                  <a:tcPr marL="8363" marR="8363" marT="83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3880</a:t>
                      </a:r>
                      <a:endParaRPr lang="ru-RU" sz="1200" b="0" i="0" u="none" strike="noStrike">
                        <a:effectLst/>
                        <a:latin typeface="Arial"/>
                      </a:endParaRPr>
                    </a:p>
                  </a:txBody>
                  <a:tcPr marL="8363" marR="8363" marT="83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363</a:t>
                      </a:r>
                      <a:endParaRPr lang="ru-RU" sz="1200" b="0" i="0" u="none" strike="noStrike">
                        <a:effectLst/>
                        <a:latin typeface="Arial"/>
                      </a:endParaRPr>
                    </a:p>
                  </a:txBody>
                  <a:tcPr marL="8363" marR="8363" marT="83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>
                          <a:effectLst/>
                        </a:rPr>
                        <a:t>85 266</a:t>
                      </a:r>
                      <a:endParaRPr lang="ru-RU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8363" marR="8363" marT="8363" marB="0" anchor="b">
                    <a:solidFill>
                      <a:schemeClr val="bg2"/>
                    </a:solidFill>
                  </a:tcPr>
                </a:tc>
              </a:tr>
              <a:tr h="27685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3</a:t>
                      </a:r>
                      <a:endParaRPr lang="ru-RU" sz="1200" b="0" i="0" u="none" strike="noStrike">
                        <a:effectLst/>
                        <a:latin typeface="Arial"/>
                      </a:endParaRPr>
                    </a:p>
                  </a:txBody>
                  <a:tcPr marL="8363" marR="8363" marT="83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>
                          <a:effectLst/>
                        </a:rPr>
                        <a:t>Прибыль от реализации</a:t>
                      </a:r>
                      <a:endParaRPr lang="ru-RU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8363" marR="8363" marT="8363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14681</a:t>
                      </a:r>
                      <a:endParaRPr lang="ru-RU" sz="1200" b="0" i="0" u="none" strike="noStrike">
                        <a:effectLst/>
                        <a:latin typeface="Arial"/>
                      </a:endParaRPr>
                    </a:p>
                  </a:txBody>
                  <a:tcPr marL="8363" marR="8363" marT="83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2398</a:t>
                      </a:r>
                      <a:endParaRPr lang="ru-RU" sz="1200" b="0" i="0" u="none" strike="noStrike">
                        <a:effectLst/>
                        <a:latin typeface="Arial"/>
                      </a:endParaRPr>
                    </a:p>
                  </a:txBody>
                  <a:tcPr marL="8363" marR="8363" marT="83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1922</a:t>
                      </a:r>
                      <a:endParaRPr lang="ru-RU" sz="1200" b="0" i="0" u="none" strike="noStrike">
                        <a:effectLst/>
                        <a:latin typeface="Arial"/>
                      </a:endParaRPr>
                    </a:p>
                  </a:txBody>
                  <a:tcPr marL="8363" marR="8363" marT="83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>
                          <a:effectLst/>
                        </a:rPr>
                        <a:t>1461</a:t>
                      </a:r>
                      <a:endParaRPr lang="ru-RU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8363" marR="8363" marT="83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960</a:t>
                      </a:r>
                      <a:endParaRPr lang="ru-RU" sz="1200" b="0" i="0" u="none" strike="noStrike">
                        <a:effectLst/>
                        <a:latin typeface="Arial"/>
                      </a:endParaRPr>
                    </a:p>
                  </a:txBody>
                  <a:tcPr marL="8363" marR="8363" marT="83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3</a:t>
                      </a:r>
                      <a:endParaRPr lang="ru-RU" sz="1200" b="0" i="0" u="none" strike="noStrike">
                        <a:effectLst/>
                        <a:latin typeface="Arial"/>
                      </a:endParaRPr>
                    </a:p>
                  </a:txBody>
                  <a:tcPr marL="8363" marR="8363" marT="83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3331</a:t>
                      </a:r>
                      <a:endParaRPr lang="ru-RU" sz="1200" b="0" i="0" u="none" strike="noStrike">
                        <a:effectLst/>
                        <a:latin typeface="Arial"/>
                      </a:endParaRPr>
                    </a:p>
                  </a:txBody>
                  <a:tcPr marL="8363" marR="8363" marT="83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5436</a:t>
                      </a:r>
                      <a:endParaRPr lang="ru-RU" sz="1200" b="0" i="0" u="none" strike="noStrike">
                        <a:effectLst/>
                        <a:latin typeface="Arial"/>
                      </a:endParaRPr>
                    </a:p>
                  </a:txBody>
                  <a:tcPr marL="8363" marR="8363" marT="83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>
                          <a:effectLst/>
                        </a:rPr>
                        <a:t>30 192</a:t>
                      </a:r>
                      <a:endParaRPr lang="ru-RU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8363" marR="8363" marT="8363" marB="0" anchor="b">
                    <a:solidFill>
                      <a:schemeClr val="bg2"/>
                    </a:solidFill>
                  </a:tcPr>
                </a:tc>
              </a:tr>
              <a:tr h="27685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4</a:t>
                      </a:r>
                      <a:endParaRPr lang="ru-RU" sz="1200" b="0" i="0" u="none" strike="noStrike">
                        <a:effectLst/>
                        <a:latin typeface="Arial"/>
                      </a:endParaRPr>
                    </a:p>
                  </a:txBody>
                  <a:tcPr marL="8363" marR="8363" marT="83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>
                          <a:effectLst/>
                        </a:rPr>
                        <a:t>Балансовая прибыль</a:t>
                      </a:r>
                      <a:endParaRPr lang="ru-RU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8363" marR="8363" marT="8363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-1562</a:t>
                      </a:r>
                      <a:endParaRPr lang="ru-RU" sz="1200" b="0" i="0" u="none" strike="noStrike">
                        <a:effectLst/>
                        <a:latin typeface="Arial"/>
                      </a:endParaRPr>
                    </a:p>
                  </a:txBody>
                  <a:tcPr marL="8363" marR="8363" marT="83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1127</a:t>
                      </a:r>
                      <a:endParaRPr lang="ru-RU" sz="1200" b="0" i="0" u="none" strike="noStrike">
                        <a:effectLst/>
                        <a:latin typeface="Arial"/>
                      </a:endParaRPr>
                    </a:p>
                  </a:txBody>
                  <a:tcPr marL="8363" marR="8363" marT="83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1591</a:t>
                      </a:r>
                      <a:endParaRPr lang="ru-RU" sz="1200" b="0" i="0" u="none" strike="noStrike">
                        <a:effectLst/>
                        <a:latin typeface="Arial"/>
                      </a:endParaRPr>
                    </a:p>
                  </a:txBody>
                  <a:tcPr marL="8363" marR="8363" marT="83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-108</a:t>
                      </a:r>
                      <a:endParaRPr lang="ru-RU" sz="1200" b="0" i="0" u="none" strike="noStrike">
                        <a:effectLst/>
                        <a:latin typeface="Arial"/>
                      </a:endParaRPr>
                    </a:p>
                  </a:txBody>
                  <a:tcPr marL="8363" marR="8363" marT="83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638</a:t>
                      </a:r>
                      <a:endParaRPr lang="ru-RU" sz="1200" b="0" i="0" u="none" strike="noStrike">
                        <a:effectLst/>
                        <a:latin typeface="Arial"/>
                      </a:endParaRPr>
                    </a:p>
                  </a:txBody>
                  <a:tcPr marL="8363" marR="8363" marT="83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-717</a:t>
                      </a:r>
                      <a:endParaRPr lang="ru-RU" sz="1200" b="0" i="0" u="none" strike="noStrike">
                        <a:effectLst/>
                        <a:latin typeface="Arial"/>
                      </a:endParaRPr>
                    </a:p>
                  </a:txBody>
                  <a:tcPr marL="8363" marR="8363" marT="83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1882</a:t>
                      </a:r>
                      <a:endParaRPr lang="ru-RU" sz="1200" b="0" i="0" u="none" strike="noStrike">
                        <a:effectLst/>
                        <a:latin typeface="Arial"/>
                      </a:endParaRPr>
                    </a:p>
                  </a:txBody>
                  <a:tcPr marL="8363" marR="8363" marT="83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5396</a:t>
                      </a:r>
                      <a:endParaRPr lang="ru-RU" sz="1200" b="0" i="0" u="none" strike="noStrike">
                        <a:effectLst/>
                        <a:latin typeface="Arial"/>
                      </a:endParaRPr>
                    </a:p>
                  </a:txBody>
                  <a:tcPr marL="8363" marR="8363" marT="83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>
                          <a:effectLst/>
                        </a:rPr>
                        <a:t>8 247</a:t>
                      </a:r>
                      <a:endParaRPr lang="ru-RU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8363" marR="8363" marT="8363" marB="0" anchor="b">
                    <a:solidFill>
                      <a:schemeClr val="bg2"/>
                    </a:solidFill>
                  </a:tcPr>
                </a:tc>
              </a:tr>
              <a:tr h="27685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5</a:t>
                      </a:r>
                      <a:endParaRPr lang="ru-RU" sz="1200" b="0" i="0" u="none" strike="noStrike">
                        <a:effectLst/>
                        <a:latin typeface="Arial"/>
                      </a:endParaRPr>
                    </a:p>
                  </a:txBody>
                  <a:tcPr marL="8363" marR="8363" marT="83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>
                          <a:effectLst/>
                        </a:rPr>
                        <a:t>Среднесписочная численность</a:t>
                      </a:r>
                      <a:endParaRPr lang="ru-RU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8363" marR="8363" marT="8363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335</a:t>
                      </a:r>
                      <a:endParaRPr lang="ru-RU" sz="1200" b="0" i="0" u="none" strike="noStrike">
                        <a:effectLst/>
                        <a:latin typeface="Arial"/>
                      </a:endParaRPr>
                    </a:p>
                  </a:txBody>
                  <a:tcPr marL="8363" marR="8363" marT="83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>
                          <a:effectLst/>
                        </a:rPr>
                        <a:t>46</a:t>
                      </a:r>
                      <a:endParaRPr lang="ru-RU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8363" marR="8363" marT="83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>
                          <a:effectLst/>
                        </a:rPr>
                        <a:t>18</a:t>
                      </a:r>
                      <a:endParaRPr lang="ru-RU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8363" marR="8363" marT="83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>
                          <a:effectLst/>
                        </a:rPr>
                        <a:t>14</a:t>
                      </a:r>
                      <a:endParaRPr lang="ru-RU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8363" marR="8363" marT="83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>
                          <a:effectLst/>
                        </a:rPr>
                        <a:t>17</a:t>
                      </a:r>
                      <a:endParaRPr lang="ru-RU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8363" marR="8363" marT="83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>
                          <a:effectLst/>
                        </a:rPr>
                        <a:t>33</a:t>
                      </a:r>
                      <a:endParaRPr lang="ru-RU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8363" marR="8363" marT="83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>
                          <a:effectLst/>
                        </a:rPr>
                        <a:t>55</a:t>
                      </a:r>
                      <a:endParaRPr lang="ru-RU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8363" marR="8363" marT="83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>
                          <a:effectLst/>
                        </a:rPr>
                        <a:t>17</a:t>
                      </a:r>
                      <a:endParaRPr lang="ru-RU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8363" marR="8363" marT="83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>
                          <a:effectLst/>
                        </a:rPr>
                        <a:t>535</a:t>
                      </a:r>
                      <a:endParaRPr lang="ru-RU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8363" marR="8363" marT="8363" marB="0" anchor="b">
                    <a:solidFill>
                      <a:schemeClr val="bg2"/>
                    </a:solidFill>
                  </a:tcPr>
                </a:tc>
              </a:tr>
              <a:tr h="27685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6</a:t>
                      </a:r>
                      <a:endParaRPr lang="ru-RU" sz="1200" b="0" i="0" u="none" strike="noStrike">
                        <a:effectLst/>
                        <a:latin typeface="Arial"/>
                      </a:endParaRPr>
                    </a:p>
                  </a:txBody>
                  <a:tcPr marL="8363" marR="8363" marT="83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>
                          <a:effectLst/>
                        </a:rPr>
                        <a:t>Затраты на 1 руб. продукции</a:t>
                      </a:r>
                      <a:endParaRPr lang="ru-RU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8363" marR="8363" marT="8363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0,95</a:t>
                      </a:r>
                      <a:endParaRPr lang="ru-RU" sz="1200" b="0" i="0" u="none" strike="noStrike">
                        <a:effectLst/>
                        <a:latin typeface="Arial"/>
                      </a:endParaRPr>
                    </a:p>
                  </a:txBody>
                  <a:tcPr marL="8363" marR="8363" marT="83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0,95</a:t>
                      </a:r>
                      <a:endParaRPr lang="ru-RU" sz="1200" b="0" i="0" u="none" strike="noStrike">
                        <a:effectLst/>
                        <a:latin typeface="Arial"/>
                      </a:endParaRPr>
                    </a:p>
                  </a:txBody>
                  <a:tcPr marL="8363" marR="8363" marT="83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0,96</a:t>
                      </a:r>
                      <a:endParaRPr lang="ru-RU" sz="1200" b="0" i="0" u="none" strike="noStrike">
                        <a:effectLst/>
                        <a:latin typeface="Arial"/>
                      </a:endParaRPr>
                    </a:p>
                  </a:txBody>
                  <a:tcPr marL="8363" marR="8363" marT="83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0,94</a:t>
                      </a:r>
                      <a:endParaRPr lang="ru-RU" sz="1200" b="0" i="0" u="none" strike="noStrike">
                        <a:effectLst/>
                        <a:latin typeface="Arial"/>
                      </a:endParaRPr>
                    </a:p>
                  </a:txBody>
                  <a:tcPr marL="8363" marR="8363" marT="83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0,98</a:t>
                      </a:r>
                      <a:endParaRPr lang="ru-RU" sz="1200" b="0" i="0" u="none" strike="noStrike">
                        <a:effectLst/>
                        <a:latin typeface="Arial"/>
                      </a:endParaRPr>
                    </a:p>
                  </a:txBody>
                  <a:tcPr marL="8363" marR="8363" marT="83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1</a:t>
                      </a:r>
                      <a:endParaRPr lang="ru-RU" sz="1200" b="0" i="0" u="none" strike="noStrike">
                        <a:effectLst/>
                        <a:latin typeface="Arial"/>
                      </a:endParaRPr>
                    </a:p>
                  </a:txBody>
                  <a:tcPr marL="8363" marR="8363" marT="83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0,93</a:t>
                      </a:r>
                      <a:endParaRPr lang="ru-RU" sz="1200" b="0" i="0" u="none" strike="noStrike">
                        <a:effectLst/>
                        <a:latin typeface="Arial"/>
                      </a:endParaRPr>
                    </a:p>
                  </a:txBody>
                  <a:tcPr marL="8363" marR="8363" marT="83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0,53</a:t>
                      </a:r>
                      <a:endParaRPr lang="ru-RU" sz="1200" b="0" i="0" u="none" strike="noStrike">
                        <a:effectLst/>
                        <a:latin typeface="Arial"/>
                      </a:endParaRPr>
                    </a:p>
                  </a:txBody>
                  <a:tcPr marL="8363" marR="8363" marT="83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>
                          <a:effectLst/>
                        </a:rPr>
                        <a:t>0,91</a:t>
                      </a:r>
                      <a:endParaRPr lang="ru-RU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8363" marR="8363" marT="8363" marB="0" anchor="b">
                    <a:solidFill>
                      <a:schemeClr val="bg2"/>
                    </a:solidFill>
                  </a:tcPr>
                </a:tc>
              </a:tr>
              <a:tr h="27685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7</a:t>
                      </a:r>
                      <a:endParaRPr lang="ru-RU" sz="1200" b="0" i="0" u="none" strike="noStrike">
                        <a:effectLst/>
                        <a:latin typeface="Arial"/>
                      </a:endParaRPr>
                    </a:p>
                  </a:txBody>
                  <a:tcPr marL="8363" marR="8363" marT="83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>
                          <a:effectLst/>
                        </a:rPr>
                        <a:t>Выработка </a:t>
                      </a:r>
                      <a:r>
                        <a:rPr lang="ru-RU" sz="1200" u="none" strike="noStrike" dirty="0" err="1">
                          <a:effectLst/>
                        </a:rPr>
                        <a:t>хозспособом</a:t>
                      </a:r>
                      <a:endParaRPr lang="ru-RU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8363" marR="8363" marT="8363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75,05</a:t>
                      </a:r>
                      <a:endParaRPr lang="ru-RU" sz="1200" b="0" i="0" u="none" strike="noStrike">
                        <a:effectLst/>
                        <a:latin typeface="Arial"/>
                      </a:endParaRPr>
                    </a:p>
                  </a:txBody>
                  <a:tcPr marL="8363" marR="8363" marT="83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89,91</a:t>
                      </a:r>
                      <a:endParaRPr lang="ru-RU" sz="1200" b="0" i="0" u="none" strike="noStrike">
                        <a:effectLst/>
                        <a:latin typeface="Arial"/>
                      </a:endParaRPr>
                    </a:p>
                  </a:txBody>
                  <a:tcPr marL="8363" marR="8363" marT="83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117,67</a:t>
                      </a:r>
                      <a:endParaRPr lang="ru-RU" sz="1200" b="0" i="0" u="none" strike="noStrike">
                        <a:effectLst/>
                        <a:latin typeface="Arial"/>
                      </a:endParaRPr>
                    </a:p>
                  </a:txBody>
                  <a:tcPr marL="8363" marR="8363" marT="83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134,15</a:t>
                      </a:r>
                      <a:endParaRPr lang="ru-RU" sz="1200" b="0" i="0" u="none" strike="noStrike">
                        <a:effectLst/>
                        <a:latin typeface="Arial"/>
                      </a:endParaRPr>
                    </a:p>
                  </a:txBody>
                  <a:tcPr marL="8363" marR="8363" marT="83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127,89</a:t>
                      </a:r>
                      <a:endParaRPr lang="ru-RU" sz="1200" b="0" i="0" u="none" strike="noStrike">
                        <a:effectLst/>
                        <a:latin typeface="Arial"/>
                      </a:endParaRPr>
                    </a:p>
                  </a:txBody>
                  <a:tcPr marL="8363" marR="8363" marT="83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82,81</a:t>
                      </a:r>
                      <a:endParaRPr lang="ru-RU" sz="1200" b="0" i="0" u="none" strike="noStrike">
                        <a:effectLst/>
                        <a:latin typeface="Arial"/>
                      </a:endParaRPr>
                    </a:p>
                  </a:txBody>
                  <a:tcPr marL="8363" marR="8363" marT="83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66,63</a:t>
                      </a:r>
                      <a:endParaRPr lang="ru-RU" sz="1200" b="0" i="0" u="none" strike="noStrike">
                        <a:effectLst/>
                        <a:latin typeface="Arial"/>
                      </a:endParaRPr>
                    </a:p>
                  </a:txBody>
                  <a:tcPr marL="8363" marR="8363" marT="83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56,64</a:t>
                      </a:r>
                      <a:endParaRPr lang="ru-RU" sz="1200" b="0" i="0" u="none" strike="noStrike">
                        <a:effectLst/>
                        <a:latin typeface="Arial"/>
                      </a:endParaRPr>
                    </a:p>
                  </a:txBody>
                  <a:tcPr marL="8363" marR="8363" marT="83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>
                          <a:effectLst/>
                        </a:rPr>
                        <a:t>80,02</a:t>
                      </a:r>
                      <a:endParaRPr lang="ru-RU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8363" marR="8363" marT="8363" marB="0" anchor="b">
                    <a:solidFill>
                      <a:schemeClr val="bg2"/>
                    </a:solidFill>
                  </a:tcPr>
                </a:tc>
              </a:tr>
              <a:tr h="37562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8</a:t>
                      </a:r>
                      <a:endParaRPr lang="ru-RU" sz="1200" b="0" i="0" u="none" strike="noStrike">
                        <a:effectLst/>
                        <a:latin typeface="Arial"/>
                      </a:endParaRPr>
                    </a:p>
                  </a:txBody>
                  <a:tcPr marL="8363" marR="8363" marT="83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>
                          <a:effectLst/>
                        </a:rPr>
                        <a:t>Среднемесячная заработная плата</a:t>
                      </a:r>
                      <a:endParaRPr lang="ru-RU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8363" marR="8363" marT="8363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42,819</a:t>
                      </a:r>
                      <a:endParaRPr lang="ru-RU" sz="1200" b="0" i="0" u="none" strike="noStrike">
                        <a:effectLst/>
                        <a:latin typeface="Arial"/>
                      </a:endParaRPr>
                    </a:p>
                  </a:txBody>
                  <a:tcPr marL="8363" marR="8363" marT="83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38,304</a:t>
                      </a:r>
                      <a:endParaRPr lang="ru-RU" sz="1200" b="0" i="0" u="none" strike="noStrike">
                        <a:effectLst/>
                        <a:latin typeface="Arial"/>
                      </a:endParaRPr>
                    </a:p>
                  </a:txBody>
                  <a:tcPr marL="8363" marR="8363" marT="83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80,251</a:t>
                      </a:r>
                      <a:endParaRPr lang="ru-RU" sz="1200" b="0" i="0" u="none" strike="noStrike">
                        <a:effectLst/>
                        <a:latin typeface="Arial"/>
                      </a:endParaRPr>
                    </a:p>
                  </a:txBody>
                  <a:tcPr marL="8363" marR="8363" marT="83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86,428</a:t>
                      </a:r>
                      <a:endParaRPr lang="ru-RU" sz="1200" b="0" i="0" u="none" strike="noStrike">
                        <a:effectLst/>
                        <a:latin typeface="Arial"/>
                      </a:endParaRPr>
                    </a:p>
                  </a:txBody>
                  <a:tcPr marL="8363" marR="8363" marT="83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70,201</a:t>
                      </a:r>
                      <a:endParaRPr lang="ru-RU" sz="1200" b="0" i="0" u="none" strike="noStrike">
                        <a:effectLst/>
                        <a:latin typeface="Arial"/>
                      </a:endParaRPr>
                    </a:p>
                  </a:txBody>
                  <a:tcPr marL="8363" marR="8363" marT="83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45,247</a:t>
                      </a:r>
                      <a:endParaRPr lang="ru-RU" sz="1200" b="0" i="0" u="none" strike="noStrike">
                        <a:effectLst/>
                        <a:latin typeface="Arial"/>
                      </a:endParaRPr>
                    </a:p>
                  </a:txBody>
                  <a:tcPr marL="8363" marR="8363" marT="83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40,674</a:t>
                      </a:r>
                      <a:endParaRPr lang="ru-RU" sz="1200" b="0" i="0" u="none" strike="noStrike">
                        <a:effectLst/>
                        <a:latin typeface="Arial"/>
                      </a:endParaRPr>
                    </a:p>
                  </a:txBody>
                  <a:tcPr marL="8363" marR="8363" marT="83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22,02</a:t>
                      </a:r>
                      <a:endParaRPr lang="ru-RU" sz="1200" b="0" i="0" u="none" strike="noStrike">
                        <a:effectLst/>
                        <a:latin typeface="Arial"/>
                      </a:endParaRPr>
                    </a:p>
                  </a:txBody>
                  <a:tcPr marL="8363" marR="8363" marT="83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>
                          <a:effectLst/>
                        </a:rPr>
                        <a:t>44,970</a:t>
                      </a:r>
                      <a:endParaRPr lang="ru-RU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8363" marR="8363" marT="8363" marB="0" anchor="b">
                    <a:solidFill>
                      <a:schemeClr val="bg2"/>
                    </a:solidFill>
                  </a:tcPr>
                </a:tc>
              </a:tr>
              <a:tr h="27685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9</a:t>
                      </a:r>
                      <a:endParaRPr lang="ru-RU" sz="1200" b="0" i="0" u="none" strike="noStrike">
                        <a:effectLst/>
                        <a:latin typeface="Arial"/>
                      </a:endParaRPr>
                    </a:p>
                  </a:txBody>
                  <a:tcPr marL="8363" marR="8363" marT="83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>
                          <a:effectLst/>
                        </a:rPr>
                        <a:t>Налог на прибыль</a:t>
                      </a:r>
                      <a:endParaRPr lang="ru-RU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8363" marR="8363" marT="8363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3591</a:t>
                      </a:r>
                      <a:endParaRPr lang="ru-RU" sz="1200" b="0" i="0" u="none" strike="noStrike">
                        <a:effectLst/>
                        <a:latin typeface="Arial"/>
                      </a:endParaRPr>
                    </a:p>
                  </a:txBody>
                  <a:tcPr marL="8363" marR="8363" marT="83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>
                          <a:effectLst/>
                        </a:rPr>
                        <a:t>377</a:t>
                      </a:r>
                      <a:endParaRPr lang="ru-RU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8363" marR="8363" marT="83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384</a:t>
                      </a:r>
                      <a:endParaRPr lang="ru-RU" sz="1200" b="0" i="0" u="none" strike="noStrike">
                        <a:effectLst/>
                        <a:latin typeface="Arial"/>
                      </a:endParaRPr>
                    </a:p>
                  </a:txBody>
                  <a:tcPr marL="8363" marR="8363" marT="83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307</a:t>
                      </a:r>
                      <a:endParaRPr lang="ru-RU" sz="1200" b="0" i="0" u="none" strike="noStrike">
                        <a:effectLst/>
                        <a:latin typeface="Arial"/>
                      </a:endParaRPr>
                    </a:p>
                  </a:txBody>
                  <a:tcPr marL="8363" marR="8363" marT="83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152</a:t>
                      </a:r>
                      <a:endParaRPr lang="ru-RU" sz="1200" b="0" i="0" u="none" strike="noStrike">
                        <a:effectLst/>
                        <a:latin typeface="Arial"/>
                      </a:endParaRPr>
                    </a:p>
                  </a:txBody>
                  <a:tcPr marL="8363" marR="8363" marT="83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-82</a:t>
                      </a:r>
                      <a:endParaRPr lang="ru-RU" sz="1200" b="0" i="0" u="none" strike="noStrike">
                        <a:effectLst/>
                        <a:latin typeface="Arial"/>
                      </a:endParaRPr>
                    </a:p>
                  </a:txBody>
                  <a:tcPr marL="8363" marR="8363" marT="83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800</a:t>
                      </a:r>
                      <a:endParaRPr lang="ru-RU" sz="1200" b="0" i="0" u="none" strike="noStrike">
                        <a:effectLst/>
                        <a:latin typeface="Arial"/>
                      </a:endParaRPr>
                    </a:p>
                  </a:txBody>
                  <a:tcPr marL="8363" marR="8363" marT="83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1079</a:t>
                      </a:r>
                      <a:endParaRPr lang="ru-RU" sz="1200" b="0" i="0" u="none" strike="noStrike">
                        <a:effectLst/>
                        <a:latin typeface="Arial"/>
                      </a:endParaRPr>
                    </a:p>
                  </a:txBody>
                  <a:tcPr marL="8363" marR="8363" marT="83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>
                          <a:effectLst/>
                        </a:rPr>
                        <a:t>6 608</a:t>
                      </a:r>
                      <a:endParaRPr lang="ru-RU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8363" marR="8363" marT="8363" marB="0" anchor="b"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547664" y="548680"/>
            <a:ext cx="6912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Показатели деятельности предприятия за 2012 год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82189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8128596"/>
              </p:ext>
            </p:extLst>
          </p:nvPr>
        </p:nvGraphicFramePr>
        <p:xfrm>
          <a:off x="251520" y="836713"/>
          <a:ext cx="8352929" cy="511256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237952"/>
                <a:gridCol w="1371659"/>
                <a:gridCol w="1371659"/>
                <a:gridCol w="1371659"/>
              </a:tblGrid>
              <a:tr h="63907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Показатели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2011 г.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2012 г.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Темпы роста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2781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Выручка от продажи продукции, работ, услуг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657640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810919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123%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63907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Себестоимость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638133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782095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123%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63907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Затраты на 1 рубль выручки ( коп)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97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96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99%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63907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Прибыль (убыток) от продаж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19507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28824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148%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63907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Прибыль (убыток) до налогообложения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6165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7738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126%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63907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Чистая прибыль (убыток)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3284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2100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64%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364068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8260965"/>
              </p:ext>
            </p:extLst>
          </p:nvPr>
        </p:nvGraphicFramePr>
        <p:xfrm>
          <a:off x="467545" y="692688"/>
          <a:ext cx="8208910" cy="570622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24507"/>
                <a:gridCol w="2111896"/>
                <a:gridCol w="810042"/>
                <a:gridCol w="867902"/>
                <a:gridCol w="867902"/>
                <a:gridCol w="857054"/>
                <a:gridCol w="857054"/>
                <a:gridCol w="1012553"/>
              </a:tblGrid>
              <a:tr h="198133"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 gridSpan="6">
                  <a:txBody>
                    <a:bodyPr/>
                    <a:lstStyle/>
                    <a:p>
                      <a:pPr algn="l" fontAlgn="b"/>
                      <a:r>
                        <a:rPr lang="ru-RU" sz="1200" u="sng" strike="noStrike">
                          <a:effectLst/>
                        </a:rPr>
                        <a:t>ПОКАЗАТЕЛИ РАБОТЫ ПРЕДПРИЯТИЯ  за 2010 год      тыс.руб.</a:t>
                      </a:r>
                      <a:endParaRPr lang="ru-RU" sz="1200" b="1" i="1" u="sng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98133">
                <a:tc rowSpan="2"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>
                          <a:effectLst/>
                        </a:rPr>
                        <a:t>№ п/п</a:t>
                      </a:r>
                      <a:endParaRPr lang="ru-RU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 rowSpan="2"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>
                          <a:effectLst/>
                        </a:rPr>
                        <a:t>Наименование показателей</a:t>
                      </a:r>
                      <a:endParaRPr lang="ru-RU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 rowSpan="2"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Росгеолфонд</a:t>
                      </a:r>
                      <a:endParaRPr lang="ru-RU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Филиалы предприятия</a:t>
                      </a:r>
                      <a:endParaRPr lang="ru-RU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ИТОГО по предприятию</a:t>
                      </a:r>
                      <a:endParaRPr lang="ru-RU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0978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ДВ-филиал</a:t>
                      </a:r>
                      <a:endParaRPr lang="ru-RU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СЗ-филиал</a:t>
                      </a:r>
                      <a:endParaRPr lang="ru-RU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Сибирский </a:t>
                      </a:r>
                      <a:endParaRPr lang="ru-RU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Морской</a:t>
                      </a:r>
                      <a:endParaRPr lang="ru-RU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98133"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1</a:t>
                      </a:r>
                      <a:endParaRPr lang="ru-RU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>
                          <a:effectLst/>
                        </a:rPr>
                        <a:t>Объем работ ( без НДС )</a:t>
                      </a:r>
                      <a:endParaRPr lang="ru-RU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>
                          <a:effectLst/>
                        </a:rPr>
                        <a:t>477251</a:t>
                      </a:r>
                      <a:endParaRPr lang="ru-RU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25547</a:t>
                      </a:r>
                      <a:endParaRPr lang="ru-RU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39043</a:t>
                      </a:r>
                      <a:endParaRPr lang="ru-RU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16763</a:t>
                      </a:r>
                      <a:endParaRPr lang="ru-RU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21021</a:t>
                      </a:r>
                      <a:endParaRPr lang="ru-RU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579625</a:t>
                      </a:r>
                      <a:endParaRPr lang="ru-RU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98133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в т.ч. Хоз.способом</a:t>
                      </a:r>
                      <a:endParaRPr lang="ru-RU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268524</a:t>
                      </a:r>
                      <a:endParaRPr lang="ru-RU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>
                          <a:effectLst/>
                        </a:rPr>
                        <a:t>25547</a:t>
                      </a:r>
                      <a:endParaRPr lang="ru-RU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16900</a:t>
                      </a:r>
                      <a:endParaRPr lang="ru-RU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16763</a:t>
                      </a:r>
                      <a:endParaRPr lang="ru-RU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21021</a:t>
                      </a:r>
                      <a:endParaRPr lang="ru-RU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348755</a:t>
                      </a:r>
                      <a:endParaRPr lang="ru-RU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98133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56,26</a:t>
                      </a:r>
                      <a:endParaRPr lang="ru-RU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>
                          <a:effectLst/>
                        </a:rPr>
                        <a:t>100,00</a:t>
                      </a:r>
                      <a:endParaRPr lang="ru-RU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43,29</a:t>
                      </a:r>
                      <a:endParaRPr lang="ru-RU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100,00</a:t>
                      </a:r>
                      <a:endParaRPr lang="ru-RU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100,00</a:t>
                      </a:r>
                      <a:endParaRPr lang="ru-RU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60,17</a:t>
                      </a:r>
                      <a:endParaRPr lang="ru-RU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98133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Госконтракт</a:t>
                      </a:r>
                      <a:endParaRPr lang="ru-RU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240680</a:t>
                      </a:r>
                      <a:endParaRPr lang="ru-RU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12685</a:t>
                      </a:r>
                      <a:endParaRPr lang="ru-RU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4004</a:t>
                      </a:r>
                      <a:endParaRPr lang="ru-RU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7047</a:t>
                      </a:r>
                      <a:endParaRPr lang="ru-RU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11767</a:t>
                      </a:r>
                      <a:endParaRPr lang="ru-RU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276183</a:t>
                      </a:r>
                      <a:endParaRPr lang="ru-RU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98133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% госконтракт/хозспособ</a:t>
                      </a:r>
                      <a:endParaRPr lang="ru-RU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89,63</a:t>
                      </a:r>
                      <a:endParaRPr lang="ru-RU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49,65</a:t>
                      </a:r>
                      <a:endParaRPr lang="ru-RU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>
                          <a:effectLst/>
                        </a:rPr>
                        <a:t>23,69</a:t>
                      </a:r>
                      <a:endParaRPr lang="ru-RU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42,04</a:t>
                      </a:r>
                      <a:endParaRPr lang="ru-RU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55,98</a:t>
                      </a:r>
                      <a:endParaRPr lang="ru-RU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79,19</a:t>
                      </a:r>
                      <a:endParaRPr lang="ru-RU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98133"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2</a:t>
                      </a:r>
                      <a:endParaRPr lang="ru-RU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Себестоимость</a:t>
                      </a:r>
                      <a:endParaRPr lang="ru-RU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455136</a:t>
                      </a:r>
                      <a:endParaRPr lang="ru-RU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28606</a:t>
                      </a:r>
                      <a:endParaRPr lang="ru-RU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>
                          <a:effectLst/>
                        </a:rPr>
                        <a:t>38612</a:t>
                      </a:r>
                      <a:endParaRPr lang="ru-RU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16224</a:t>
                      </a:r>
                      <a:endParaRPr lang="ru-RU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20402</a:t>
                      </a:r>
                      <a:endParaRPr lang="ru-RU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558980</a:t>
                      </a:r>
                      <a:endParaRPr lang="ru-RU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349646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*</a:t>
                      </a:r>
                      <a:endParaRPr lang="ru-RU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в т.ч.                                                 Оплата труда</a:t>
                      </a:r>
                      <a:endParaRPr lang="ru-RU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160000</a:t>
                      </a:r>
                      <a:endParaRPr lang="ru-RU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14553</a:t>
                      </a:r>
                      <a:endParaRPr lang="ru-RU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>
                          <a:effectLst/>
                        </a:rPr>
                        <a:t>12286</a:t>
                      </a:r>
                      <a:endParaRPr lang="ru-RU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>
                          <a:effectLst/>
                        </a:rPr>
                        <a:t>9632</a:t>
                      </a:r>
                      <a:endParaRPr lang="ru-RU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9432</a:t>
                      </a:r>
                      <a:endParaRPr lang="ru-RU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205903</a:t>
                      </a:r>
                      <a:endParaRPr lang="ru-RU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98133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% оплата/хозспособ</a:t>
                      </a:r>
                      <a:endParaRPr lang="ru-RU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59,58</a:t>
                      </a:r>
                      <a:endParaRPr lang="ru-RU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56,97</a:t>
                      </a:r>
                      <a:endParaRPr lang="ru-RU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72,70</a:t>
                      </a:r>
                      <a:endParaRPr lang="ru-RU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>
                          <a:effectLst/>
                        </a:rPr>
                        <a:t>57,46</a:t>
                      </a:r>
                      <a:endParaRPr lang="ru-RU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44,87</a:t>
                      </a:r>
                      <a:endParaRPr lang="ru-RU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59,04</a:t>
                      </a:r>
                      <a:endParaRPr lang="ru-RU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98133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*</a:t>
                      </a:r>
                      <a:endParaRPr lang="ru-RU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Материальные затраты</a:t>
                      </a:r>
                      <a:endParaRPr lang="ru-RU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6756</a:t>
                      </a:r>
                      <a:endParaRPr lang="ru-RU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2813</a:t>
                      </a:r>
                      <a:endParaRPr lang="ru-RU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512</a:t>
                      </a:r>
                      <a:endParaRPr lang="ru-RU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>
                          <a:effectLst/>
                        </a:rPr>
                        <a:t>266</a:t>
                      </a:r>
                      <a:endParaRPr lang="ru-RU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393</a:t>
                      </a:r>
                      <a:endParaRPr lang="ru-RU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10740</a:t>
                      </a:r>
                      <a:endParaRPr lang="ru-RU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98133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2,52</a:t>
                      </a:r>
                      <a:endParaRPr lang="ru-RU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11,01</a:t>
                      </a:r>
                      <a:endParaRPr lang="ru-RU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3,03</a:t>
                      </a:r>
                      <a:endParaRPr lang="ru-RU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>
                          <a:effectLst/>
                        </a:rPr>
                        <a:t>1,59</a:t>
                      </a:r>
                      <a:endParaRPr lang="ru-RU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1,87</a:t>
                      </a:r>
                      <a:endParaRPr lang="ru-RU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3,08</a:t>
                      </a:r>
                      <a:endParaRPr lang="ru-RU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98133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*</a:t>
                      </a:r>
                      <a:endParaRPr lang="ru-RU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Амортизация</a:t>
                      </a:r>
                      <a:endParaRPr lang="ru-RU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4871</a:t>
                      </a:r>
                      <a:endParaRPr lang="ru-RU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479</a:t>
                      </a:r>
                      <a:endParaRPr lang="ru-RU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254</a:t>
                      </a:r>
                      <a:endParaRPr lang="ru-RU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>
                          <a:effectLst/>
                        </a:rPr>
                        <a:t>796</a:t>
                      </a:r>
                      <a:endParaRPr lang="ru-RU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492</a:t>
                      </a:r>
                      <a:endParaRPr lang="ru-RU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6892</a:t>
                      </a:r>
                      <a:endParaRPr lang="ru-RU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98133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*</a:t>
                      </a:r>
                      <a:endParaRPr lang="ru-RU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Социальные взносы</a:t>
                      </a:r>
                      <a:endParaRPr lang="ru-RU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31083</a:t>
                      </a:r>
                      <a:endParaRPr lang="ru-RU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3532</a:t>
                      </a:r>
                      <a:endParaRPr lang="ru-RU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2318</a:t>
                      </a:r>
                      <a:endParaRPr lang="ru-RU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1691</a:t>
                      </a:r>
                      <a:endParaRPr lang="ru-RU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>
                          <a:effectLst/>
                        </a:rPr>
                        <a:t>2095</a:t>
                      </a:r>
                      <a:endParaRPr lang="ru-RU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40719</a:t>
                      </a:r>
                      <a:endParaRPr lang="ru-RU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98133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*</a:t>
                      </a:r>
                      <a:endParaRPr lang="ru-RU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Подрядные работы</a:t>
                      </a:r>
                      <a:endParaRPr lang="ru-RU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208727</a:t>
                      </a:r>
                      <a:endParaRPr lang="ru-RU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22143</a:t>
                      </a:r>
                      <a:endParaRPr lang="ru-RU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230870</a:t>
                      </a:r>
                      <a:endParaRPr lang="ru-RU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98133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*</a:t>
                      </a:r>
                      <a:endParaRPr lang="ru-RU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Прочие</a:t>
                      </a:r>
                      <a:endParaRPr lang="ru-RU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43699</a:t>
                      </a:r>
                      <a:endParaRPr lang="ru-RU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7229</a:t>
                      </a:r>
                      <a:endParaRPr lang="ru-RU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1099</a:t>
                      </a:r>
                      <a:endParaRPr lang="ru-RU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3839</a:t>
                      </a:r>
                      <a:endParaRPr lang="ru-RU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>
                          <a:effectLst/>
                        </a:rPr>
                        <a:t>7990</a:t>
                      </a:r>
                      <a:endParaRPr lang="ru-RU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63856</a:t>
                      </a:r>
                      <a:endParaRPr lang="ru-RU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98133"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3</a:t>
                      </a:r>
                      <a:endParaRPr lang="ru-RU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Прибыль от реализации</a:t>
                      </a:r>
                      <a:endParaRPr lang="ru-RU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22115</a:t>
                      </a:r>
                      <a:endParaRPr lang="ru-RU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-3059</a:t>
                      </a:r>
                      <a:endParaRPr lang="ru-RU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431</a:t>
                      </a:r>
                      <a:endParaRPr lang="ru-RU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539</a:t>
                      </a:r>
                      <a:endParaRPr lang="ru-RU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619</a:t>
                      </a:r>
                      <a:endParaRPr lang="ru-RU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20645</a:t>
                      </a:r>
                      <a:endParaRPr lang="ru-RU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98133"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4</a:t>
                      </a:r>
                      <a:endParaRPr lang="ru-RU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Балансовая прибыль</a:t>
                      </a:r>
                      <a:endParaRPr lang="ru-RU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10258</a:t>
                      </a:r>
                      <a:endParaRPr lang="ru-RU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-2088</a:t>
                      </a:r>
                      <a:endParaRPr lang="ru-RU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153</a:t>
                      </a:r>
                      <a:endParaRPr lang="ru-RU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-955</a:t>
                      </a:r>
                      <a:endParaRPr lang="ru-RU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>
                          <a:effectLst/>
                        </a:rPr>
                        <a:t>-195</a:t>
                      </a:r>
                      <a:endParaRPr lang="ru-RU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7173</a:t>
                      </a:r>
                      <a:endParaRPr lang="ru-RU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98133"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5</a:t>
                      </a:r>
                      <a:endParaRPr lang="ru-RU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Среднесписочная численность</a:t>
                      </a:r>
                      <a:endParaRPr lang="ru-RU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326</a:t>
                      </a:r>
                      <a:endParaRPr lang="ru-RU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48</a:t>
                      </a:r>
                      <a:endParaRPr lang="ru-RU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28</a:t>
                      </a:r>
                      <a:endParaRPr lang="ru-RU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16</a:t>
                      </a:r>
                      <a:endParaRPr lang="ru-RU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>
                          <a:effectLst/>
                        </a:rPr>
                        <a:t>25</a:t>
                      </a:r>
                      <a:endParaRPr lang="ru-RU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443</a:t>
                      </a:r>
                      <a:endParaRPr lang="ru-RU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98133"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6</a:t>
                      </a:r>
                      <a:endParaRPr lang="ru-RU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Затраты на 1 рубль продукции</a:t>
                      </a:r>
                      <a:endParaRPr lang="ru-RU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0,95</a:t>
                      </a:r>
                      <a:endParaRPr lang="ru-RU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1,12</a:t>
                      </a:r>
                      <a:endParaRPr lang="ru-RU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0,99</a:t>
                      </a:r>
                      <a:endParaRPr lang="ru-RU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0,97</a:t>
                      </a:r>
                      <a:endParaRPr lang="ru-RU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>
                          <a:effectLst/>
                        </a:rPr>
                        <a:t>0,97</a:t>
                      </a:r>
                      <a:endParaRPr lang="ru-RU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>
                          <a:effectLst/>
                        </a:rPr>
                        <a:t>0,96</a:t>
                      </a:r>
                      <a:endParaRPr lang="ru-RU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33097"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7</a:t>
                      </a:r>
                      <a:endParaRPr lang="ru-RU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Выработка хоз способом в месяц</a:t>
                      </a:r>
                      <a:endParaRPr lang="ru-RU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68,64</a:t>
                      </a:r>
                      <a:endParaRPr lang="ru-RU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44,35</a:t>
                      </a:r>
                      <a:endParaRPr lang="ru-RU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50,30</a:t>
                      </a:r>
                      <a:endParaRPr lang="ru-RU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87,31</a:t>
                      </a:r>
                      <a:endParaRPr lang="ru-RU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70,07</a:t>
                      </a:r>
                      <a:endParaRPr lang="ru-RU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>
                          <a:effectLst/>
                        </a:rPr>
                        <a:t>65,60</a:t>
                      </a:r>
                      <a:endParaRPr lang="ru-RU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98133"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8</a:t>
                      </a:r>
                      <a:endParaRPr lang="ru-RU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Среднемесячная заработная плата</a:t>
                      </a:r>
                      <a:endParaRPr lang="ru-RU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>
                          <a:effectLst/>
                        </a:rPr>
                        <a:t>40,92</a:t>
                      </a:r>
                      <a:endParaRPr lang="ru-RU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23,32</a:t>
                      </a:r>
                      <a:endParaRPr lang="ru-RU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37,39</a:t>
                      </a:r>
                      <a:endParaRPr lang="ru-RU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57,53</a:t>
                      </a:r>
                      <a:endParaRPr lang="ru-RU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34,52</a:t>
                      </a:r>
                      <a:endParaRPr lang="ru-RU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 smtClean="0">
                          <a:effectLst/>
                        </a:rPr>
                        <a:t>40,14</a:t>
                      </a:r>
                      <a:endParaRPr lang="ru-RU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98133"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9</a:t>
                      </a:r>
                      <a:endParaRPr lang="ru-RU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Налог на прибыль</a:t>
                      </a:r>
                      <a:endParaRPr lang="ru-RU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>
                          <a:effectLst/>
                        </a:rPr>
                        <a:t>4206</a:t>
                      </a:r>
                      <a:endParaRPr lang="ru-RU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98133"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10</a:t>
                      </a:r>
                      <a:endParaRPr lang="ru-RU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Дебиторская задолженность</a:t>
                      </a:r>
                      <a:endParaRPr lang="ru-RU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10632</a:t>
                      </a:r>
                      <a:endParaRPr lang="ru-RU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1541</a:t>
                      </a:r>
                      <a:endParaRPr lang="ru-RU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116</a:t>
                      </a:r>
                      <a:endParaRPr lang="ru-RU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453</a:t>
                      </a:r>
                      <a:endParaRPr lang="ru-RU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189</a:t>
                      </a:r>
                      <a:endParaRPr lang="ru-RU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10221</a:t>
                      </a:r>
                      <a:endParaRPr lang="ru-RU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09787"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11</a:t>
                      </a:r>
                      <a:endParaRPr lang="ru-RU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Кредиторская задолженность</a:t>
                      </a:r>
                      <a:endParaRPr lang="ru-RU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43642</a:t>
                      </a:r>
                      <a:endParaRPr lang="ru-RU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1490</a:t>
                      </a:r>
                      <a:endParaRPr lang="ru-RU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2214</a:t>
                      </a:r>
                      <a:endParaRPr lang="ru-RU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1331</a:t>
                      </a:r>
                      <a:endParaRPr lang="ru-RU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2991</a:t>
                      </a:r>
                      <a:endParaRPr lang="ru-RU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>
                          <a:effectLst/>
                        </a:rPr>
                        <a:t>48958</a:t>
                      </a:r>
                      <a:endParaRPr lang="ru-RU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7985941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954</TotalTime>
  <Words>2644</Words>
  <Application>Microsoft Office PowerPoint</Application>
  <PresentationFormat>Экран (4:3)</PresentationFormat>
  <Paragraphs>877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17</vt:i4>
      </vt:variant>
    </vt:vector>
  </HeadingPairs>
  <TitlesOfParts>
    <vt:vector size="19" baseType="lpstr">
      <vt:lpstr>Тема Office</vt:lpstr>
      <vt:lpstr>1_Тема Office</vt:lpstr>
      <vt:lpstr>Презентация PowerPoint</vt:lpstr>
      <vt:lpstr>Документы Правительства и Президента РФ о статусе Росгеолфонда</vt:lpstr>
      <vt:lpstr>Основные направления работ Росгеолфонда</vt:lpstr>
      <vt:lpstr>Дополнительные работы, выполняемые филиалами</vt:lpstr>
      <vt:lpstr>Работы Росгеолфонда относятся к государственному геологическому изучению недр</vt:lpstr>
      <vt:lpstr>Основное мероприятие 1.7. "Государственное геологическое информационное обеспечение". В рамках работ по сбору и хранению геологической информации планируется: формирование, ведение, обеспечение сохранности и использования геологических информационных ресурсов; ведение, пополнение и развитие Государственного банка цифровой геологической информации; учет и ведение геологической изученности территории, континентального шельфа и внутренних морей Российской Федерации. Формирование сводной информационно-аналитической продукции и справочно-информационное обеспечение деятельности органов управления предусматривает: подготовку и издание Государственного баланса запасов полезных ископаемых, учет эксплуатационных запасов подземных вод; ведение и пополнение Государственного кадастра месторождений и проявлений полезных ископаемых Российской Федерации; формирование и ведение государственного реестра работ по геологическому изучению недр, участков недр, предоставленных для добычи полезных ископаемых, а также в целях, не связанных с их добычей, и лицензий на пользование недрами; формирование и ведение информационной системы регулирования использования минерально-сырьевых ресурсов. Предоставление геологической информации и информационно-аналитической продукции потребителям направлено на: предоставление геологической информации потребителям в геологических фондах; создание, развитие и внедрение интерактивных сервисов доступа потребителей к геологической информации.</vt:lpstr>
      <vt:lpstr>Презентация PowerPoint</vt:lpstr>
      <vt:lpstr>Презентация PowerPoint</vt:lpstr>
      <vt:lpstr>Презентация PowerPoint</vt:lpstr>
      <vt:lpstr>Средняя зарплата сотрудников ФБУ ТФГИ</vt:lpstr>
      <vt:lpstr>Первоочередные мероприятия по развитию государственного геологического информационного обеспечения, поставленные в 2010 г.: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Климов Александр Константинович</dc:creator>
  <cp:lastModifiedBy>Климов Александр Константинович</cp:lastModifiedBy>
  <cp:revision>51</cp:revision>
  <dcterms:created xsi:type="dcterms:W3CDTF">2013-03-21T11:09:25Z</dcterms:created>
  <dcterms:modified xsi:type="dcterms:W3CDTF">2013-05-28T14:01:43Z</dcterms:modified>
</cp:coreProperties>
</file>