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4" r:id="rId3"/>
    <p:sldId id="271" r:id="rId4"/>
    <p:sldId id="272" r:id="rId5"/>
    <p:sldId id="273" r:id="rId6"/>
    <p:sldId id="274" r:id="rId7"/>
    <p:sldId id="275" r:id="rId8"/>
    <p:sldId id="276" r:id="rId9"/>
    <p:sldId id="265" r:id="rId10"/>
    <p:sldId id="278" r:id="rId11"/>
    <p:sldId id="279" r:id="rId12"/>
    <p:sldId id="281" r:id="rId13"/>
    <p:sldId id="280" r:id="rId14"/>
    <p:sldId id="282" r:id="rId15"/>
    <p:sldId id="283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8A1639A8-D57A-40EB-841B-9E90C88C336F}">
          <p14:sldIdLst>
            <p14:sldId id="256"/>
            <p14:sldId id="264"/>
            <p14:sldId id="271"/>
            <p14:sldId id="272"/>
            <p14:sldId id="273"/>
            <p14:sldId id="274"/>
            <p14:sldId id="275"/>
            <p14:sldId id="276"/>
            <p14:sldId id="265"/>
            <p14:sldId id="278"/>
            <p14:sldId id="279"/>
            <p14:sldId id="281"/>
            <p14:sldId id="280"/>
            <p14:sldId id="282"/>
            <p14:sldId id="283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63" autoAdjust="0"/>
    <p:restoredTop sz="94660"/>
  </p:normalViewPr>
  <p:slideViewPr>
    <p:cSldViewPr>
      <p:cViewPr>
        <p:scale>
          <a:sx n="70" d="100"/>
          <a:sy n="70" d="100"/>
        </p:scale>
        <p:origin x="-1446" y="-8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DC46E-D1E1-49FF-97B6-9227587A1B4B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51C99-33DA-4021-8134-C2FFBB4096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2867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51C99-33DA-4021-8134-C2FFBB40969E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4494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fgf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-402357"/>
            <a:ext cx="7772400" cy="158949"/>
          </a:xfrm>
        </p:spPr>
        <p:txBody>
          <a:bodyPr>
            <a:noAutofit/>
          </a:bodyPr>
          <a:lstStyle/>
          <a:p>
            <a:pPr indent="342900" algn="r">
              <a:spcAft>
                <a:spcPts val="0"/>
              </a:spcAft>
            </a:pPr>
            <a:r>
              <a:rPr lang="ru-RU" sz="2000" dirty="0" smtClean="0">
                <a:latin typeface="Arial Black" pitchFamily="34" charset="0"/>
                <a:ea typeface="Times New Roman"/>
              </a:rPr>
              <a:t>- 1- </a:t>
            </a:r>
            <a:br>
              <a:rPr lang="ru-RU" sz="2000" dirty="0" smtClean="0">
                <a:latin typeface="Arial Black" pitchFamily="34" charset="0"/>
                <a:ea typeface="Times New Roman"/>
              </a:rPr>
            </a:br>
            <a:r>
              <a:rPr lang="ru-RU" sz="2000" dirty="0" smtClean="0">
                <a:latin typeface="Arial Black" pitchFamily="34" charset="0"/>
                <a:ea typeface="Times New Roman"/>
              </a:rPr>
              <a:t/>
            </a:r>
            <a:br>
              <a:rPr lang="ru-RU" sz="2000" dirty="0" smtClean="0">
                <a:latin typeface="Arial Black" pitchFamily="34" charset="0"/>
                <a:ea typeface="Times New Roman"/>
              </a:rPr>
            </a:br>
            <a:endParaRPr lang="ru-RU" sz="2000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548680"/>
            <a:ext cx="8064896" cy="1368152"/>
          </a:xfrm>
        </p:spPr>
        <p:txBody>
          <a:bodyPr>
            <a:normAutofit/>
          </a:bodyPr>
          <a:lstStyle/>
          <a:p>
            <a:pPr algn="r"/>
            <a:r>
              <a:rPr lang="ru-RU" sz="2000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Г.П.Ковтонюк</a:t>
            </a:r>
            <a:endParaRPr lang="ru-RU" sz="20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ФГБУ «</a:t>
            </a:r>
            <a:r>
              <a:rPr lang="ru-RU" sz="2000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Росгеолфонд</a:t>
            </a:r>
            <a:r>
              <a:rPr lang="ru-RU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20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348880"/>
            <a:ext cx="8640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ea typeface="Calibri"/>
                <a:cs typeface="Times New Roman"/>
              </a:rPr>
              <a:t>О </a:t>
            </a:r>
            <a:r>
              <a:rPr lang="ru-RU" sz="5400" b="1" dirty="0">
                <a:ea typeface="Calibri"/>
                <a:cs typeface="Times New Roman"/>
              </a:rPr>
              <a:t>работах </a:t>
            </a:r>
            <a:r>
              <a:rPr lang="ru-RU" sz="5400" b="1" dirty="0" err="1" smtClean="0">
                <a:ea typeface="Calibri"/>
                <a:cs typeface="Times New Roman"/>
              </a:rPr>
              <a:t>Росгеолфонда</a:t>
            </a:r>
            <a:endParaRPr lang="ru-RU" sz="5400" b="1" dirty="0" smtClean="0">
              <a:ea typeface="Calibri"/>
              <a:cs typeface="Times New Roman"/>
            </a:endParaRPr>
          </a:p>
          <a:p>
            <a:pPr algn="ctr"/>
            <a:r>
              <a:rPr lang="ru-RU" sz="5400" b="1" dirty="0" smtClean="0">
                <a:ea typeface="Calibri"/>
                <a:cs typeface="Times New Roman"/>
              </a:rPr>
              <a:t> </a:t>
            </a:r>
            <a:r>
              <a:rPr lang="ru-RU" sz="5400" b="1" dirty="0">
                <a:ea typeface="Calibri"/>
                <a:cs typeface="Times New Roman"/>
              </a:rPr>
              <a:t>в 2018 году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xmlns="" val="1127315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424936" cy="590465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2600" b="1" dirty="0" smtClean="0">
                <a:solidFill>
                  <a:srgbClr val="FF0000"/>
                </a:solidFill>
              </a:rPr>
              <a:t>1.5. Подготовка </a:t>
            </a:r>
            <a:r>
              <a:rPr lang="ru-RU" sz="2600" b="1" dirty="0">
                <a:solidFill>
                  <a:srgbClr val="FF0000"/>
                </a:solidFill>
              </a:rPr>
              <a:t>карт о  состоянии фонда недр и недропользования по углеводородному </a:t>
            </a:r>
            <a:r>
              <a:rPr lang="ru-RU" sz="2600" b="1" dirty="0" smtClean="0">
                <a:solidFill>
                  <a:srgbClr val="FF0000"/>
                </a:solidFill>
              </a:rPr>
              <a:t>сырью,  ГИС  </a:t>
            </a:r>
            <a:r>
              <a:rPr lang="ru-RU" sz="2600" b="1" dirty="0">
                <a:solidFill>
                  <a:srgbClr val="FF0000"/>
                </a:solidFill>
              </a:rPr>
              <a:t>- проектов карт по месторождениям ТПИ, как приложения к ГБЗ по </a:t>
            </a:r>
            <a:r>
              <a:rPr lang="ru-RU" sz="2600" b="1" dirty="0" smtClean="0">
                <a:solidFill>
                  <a:srgbClr val="FF0000"/>
                </a:solidFill>
              </a:rPr>
              <a:t>ТПИ</a:t>
            </a:r>
            <a:endParaRPr lang="ru-RU" sz="2600" dirty="0" smtClean="0"/>
          </a:p>
          <a:p>
            <a:pPr algn="just"/>
            <a:endParaRPr lang="ru-RU" dirty="0" smtClean="0"/>
          </a:p>
          <a:p>
            <a:pPr algn="just"/>
            <a:r>
              <a:rPr lang="ru-RU" sz="2300" dirty="0"/>
              <a:t>Ц</a:t>
            </a:r>
            <a:r>
              <a:rPr lang="ru-RU" sz="2300" dirty="0" smtClean="0"/>
              <a:t>ифровые </a:t>
            </a:r>
            <a:r>
              <a:rPr lang="ru-RU" sz="2300" dirty="0"/>
              <a:t>карты</a:t>
            </a:r>
            <a:r>
              <a:rPr lang="ru-RU" sz="2300" dirty="0" smtClean="0"/>
              <a:t>, размещение </a:t>
            </a:r>
            <a:r>
              <a:rPr lang="ru-RU" sz="2300" dirty="0"/>
              <a:t>месторождений и лицензионных участков по твердым полезным </a:t>
            </a:r>
            <a:r>
              <a:rPr lang="ru-RU" sz="2300" dirty="0" smtClean="0"/>
              <a:t>ископаемым</a:t>
            </a:r>
          </a:p>
          <a:p>
            <a:pPr algn="just"/>
            <a:endParaRPr lang="ru-RU" sz="2300" dirty="0" smtClean="0"/>
          </a:p>
          <a:p>
            <a:pPr algn="just"/>
            <a:r>
              <a:rPr lang="ru-RU" sz="2300" dirty="0" smtClean="0"/>
              <a:t>Карты </a:t>
            </a:r>
            <a:r>
              <a:rPr lang="ru-RU" sz="2300" dirty="0"/>
              <a:t>о  состоянии фонда недр и недропользования по углеводородному сырью </a:t>
            </a:r>
            <a:r>
              <a:rPr lang="ru-RU" sz="2300" dirty="0" smtClean="0"/>
              <a:t>(по </a:t>
            </a:r>
            <a:r>
              <a:rPr lang="ru-RU" sz="2300" dirty="0"/>
              <a:t>39 </a:t>
            </a:r>
            <a:r>
              <a:rPr lang="ru-RU" sz="2300" dirty="0" smtClean="0"/>
              <a:t>субъектам) </a:t>
            </a:r>
          </a:p>
          <a:p>
            <a:pPr algn="just"/>
            <a:endParaRPr lang="ru-RU" sz="2300" dirty="0" smtClean="0"/>
          </a:p>
          <a:p>
            <a:pPr algn="just"/>
            <a:r>
              <a:rPr lang="ru-RU" sz="2300" dirty="0" smtClean="0"/>
              <a:t>Цифровые </a:t>
            </a:r>
            <a:r>
              <a:rPr lang="ru-RU" sz="2300" dirty="0"/>
              <a:t>карты в качестве картографических приложений к части Сборника прогнозных ресурсов твердых полезных ископаемых  Российской Федерации (золото коренное, серебро, металлы платиновой группы и  алмазы, по территории Дальневосточного  ФО</a:t>
            </a:r>
            <a:r>
              <a:rPr lang="ru-RU" sz="2300" dirty="0" smtClean="0"/>
              <a:t>)</a:t>
            </a:r>
          </a:p>
          <a:p>
            <a:pPr algn="just"/>
            <a:endParaRPr lang="ru-RU" sz="2300" dirty="0" smtClean="0"/>
          </a:p>
          <a:p>
            <a:pPr algn="just"/>
            <a:r>
              <a:rPr lang="ru-RU" sz="2300" dirty="0" smtClean="0"/>
              <a:t> </a:t>
            </a:r>
            <a:r>
              <a:rPr lang="ru-RU" sz="2300" dirty="0"/>
              <a:t>Цифровые карты размещения месторождений и лицензионных участков по общераспространенным полезным ископаемым в качестве картографических приложений к Сборнику сводных материалов о запасах  общераспространенных полезных ископаемых </a:t>
            </a:r>
            <a:r>
              <a:rPr lang="ru-RU" sz="2300" dirty="0" smtClean="0"/>
              <a:t> (14  </a:t>
            </a:r>
            <a:r>
              <a:rPr lang="ru-RU" sz="2300" dirty="0"/>
              <a:t>карт, в том числе  карта </a:t>
            </a:r>
            <a:r>
              <a:rPr lang="ru-RU" sz="2300" dirty="0" smtClean="0"/>
              <a:t>по </a:t>
            </a:r>
            <a:r>
              <a:rPr lang="ru-RU" sz="2300" dirty="0"/>
              <a:t>территории Московской </a:t>
            </a:r>
            <a:r>
              <a:rPr lang="ru-RU" sz="2300" dirty="0" smtClean="0"/>
              <a:t>области)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xmlns="" val="2408231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FF0000"/>
                </a:solidFill>
              </a:rPr>
              <a:t>1.6. Ведение </a:t>
            </a:r>
            <a:r>
              <a:rPr lang="ru-RU" sz="1800" b="1" dirty="0">
                <a:solidFill>
                  <a:srgbClr val="FF0000"/>
                </a:solidFill>
              </a:rPr>
              <a:t>Государственного кадастра месторождений и проявлений полезных ископаемых РФ (ГКМ), составление паспортов </a:t>
            </a:r>
            <a:r>
              <a:rPr lang="ru-RU" sz="1800" b="1" dirty="0" smtClean="0">
                <a:solidFill>
                  <a:srgbClr val="FF0000"/>
                </a:solidFill>
              </a:rPr>
              <a:t>ГКМ</a:t>
            </a: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Сбор,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систематизации, актуализации и пополнении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Государственного кадастра месторождений и проявлений полезных ископаемых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- 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не менее на 800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паспортов </a:t>
            </a:r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(2017 г. запрошено в ТФГИ 552 паспорта, получено  - 114 паспортов)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Актуализация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ранее составленных паспортов ГКМ,  включая месторождения  ОПИ -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500, составление  новых паспортов, включая ОПИ (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а </a:t>
            </a:r>
            <a:r>
              <a:rPr lang="ru-RU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2017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составлено 50 новых,  актуализировано более 200 паспортов)        </a:t>
            </a: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Проверка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материалов актуализации паспортов Государственного кадастра месторождений и проявлений Российской Федерации - в объеме поступлений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Предложениях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 уточнению перечня участков недр федерального значения твердых  полезных ископаемых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Пополнении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базы данных паспортов ГКМ в системе ИС «Недра»  - в объемах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поступлений</a:t>
            </a:r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(на 01.01.2018  БД-ГКМ  содержит </a:t>
            </a:r>
            <a:r>
              <a:rPr lang="ru-RU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43862 </a:t>
            </a:r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объекта)</a:t>
            </a:r>
          </a:p>
          <a:p>
            <a:pPr algn="just"/>
            <a:r>
              <a:rPr lang="ru-RU" sz="16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ВНЕПЛАНОВАЯ РАБОТА </a:t>
            </a:r>
            <a:r>
              <a:rPr lang="ru-RU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 рамках  реализации протокола  совещания у Заместителя Председателя Правительства РФ </a:t>
            </a:r>
            <a:r>
              <a:rPr lang="ru-RU" sz="16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Д.Н.Козака</a:t>
            </a:r>
            <a:r>
              <a:rPr lang="ru-RU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от 19.03.2018 № ДК-ПД-55пр) наша плановая работа превратилась во внеплановую): </a:t>
            </a:r>
          </a:p>
          <a:p>
            <a:pPr algn="just"/>
            <a:r>
              <a:rPr lang="ru-RU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</a:t>
            </a:r>
            <a:r>
              <a:rPr lang="ru-RU" sz="16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корректировка строительного кодекса</a:t>
            </a:r>
            <a:r>
              <a:rPr lang="ru-RU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б)внесение изменений в ФЗ «О недрах»</a:t>
            </a:r>
            <a:r>
              <a:rPr lang="ru-RU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(оказаться от справок на </a:t>
            </a:r>
            <a:r>
              <a:rPr lang="ru-RU" sz="16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безрудность</a:t>
            </a:r>
            <a:r>
              <a:rPr lang="ru-RU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 в) </a:t>
            </a:r>
            <a:r>
              <a:rPr lang="ru-RU" sz="16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3-х месячный </a:t>
            </a:r>
            <a:r>
              <a:rPr lang="ru-RU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поручена подготовка </a:t>
            </a:r>
            <a:r>
              <a:rPr lang="ru-RU" sz="16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карты с отображением границ площадей залегания ПИ, включенных в ГБЗ, </a:t>
            </a:r>
            <a:r>
              <a:rPr lang="ru-RU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использованием картографической основы  Единого государственного 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реестра </a:t>
            </a:r>
            <a:r>
              <a:rPr lang="ru-RU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недвижимости; </a:t>
            </a:r>
            <a:r>
              <a:rPr lang="ru-RU" sz="16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г)в 6-х </a:t>
            </a:r>
            <a:r>
              <a:rPr lang="ru-RU" sz="16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месячный срок </a:t>
            </a:r>
            <a:r>
              <a:rPr lang="ru-RU" sz="16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все объекты ОПИ</a:t>
            </a:r>
            <a:endParaRPr lang="ru-RU" sz="16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642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FF0000"/>
                </a:solidFill>
              </a:rPr>
              <a:t>1.7. Подготовка  </a:t>
            </a:r>
            <a:r>
              <a:rPr lang="ru-RU" sz="1800" b="1" dirty="0">
                <a:solidFill>
                  <a:srgbClr val="FF0000"/>
                </a:solidFill>
              </a:rPr>
              <a:t>комплектов информационных материалов с  целью учета объектов прогнозных ресурсов твердых  полезных  </a:t>
            </a:r>
            <a:r>
              <a:rPr lang="ru-RU" sz="1800" b="1" dirty="0" smtClean="0">
                <a:solidFill>
                  <a:srgbClr val="FF0000"/>
                </a:solidFill>
              </a:rPr>
              <a:t>ископаемых</a:t>
            </a:r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Подготовка комплектов информационных </a:t>
            </a:r>
            <a:r>
              <a:rPr lang="ru-RU" sz="1600" dirty="0"/>
              <a:t>материалов об объектах прогнозных ресурсов твердых полезных ископаемых по территории Уральского ФО (Челябинская, Курганская области</a:t>
            </a:r>
            <a:r>
              <a:rPr lang="ru-RU" sz="1600" dirty="0" smtClean="0"/>
              <a:t>).</a:t>
            </a:r>
          </a:p>
          <a:p>
            <a:endParaRPr lang="ru-RU" sz="1600" dirty="0"/>
          </a:p>
          <a:p>
            <a:r>
              <a:rPr lang="ru-RU" sz="1600" dirty="0"/>
              <a:t>Актуализированные комплекты информационных материалов об объектах прогнозных ресурсов твердых полезных ископаемых:  Дальневосточный ФО,   в Сибирский ФО, Уральский ФО (ЯНАО, ХМАО), Центральный ФО</a:t>
            </a:r>
            <a:r>
              <a:rPr lang="ru-RU" sz="1600" dirty="0" smtClean="0"/>
              <a:t>.</a:t>
            </a:r>
          </a:p>
          <a:p>
            <a:endParaRPr lang="ru-RU" sz="1600" dirty="0"/>
          </a:p>
          <a:p>
            <a:r>
              <a:rPr lang="ru-RU" sz="1600" dirty="0"/>
              <a:t>Сформированные сводные реестры и перечни объектов прогнозных ресурсов Сибирского ФО рекомендуемых  для  паспортизации </a:t>
            </a:r>
            <a:r>
              <a:rPr lang="ru-RU" sz="1600" dirty="0" smtClean="0"/>
              <a:t>ГКМ</a:t>
            </a:r>
          </a:p>
          <a:p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       Работы выполняются как собственными силами </a:t>
            </a:r>
            <a:r>
              <a:rPr lang="ru-RU" sz="1600" dirty="0" err="1" smtClean="0"/>
              <a:t>Росгеолфонда</a:t>
            </a:r>
            <a:r>
              <a:rPr lang="ru-RU" sz="1600" dirty="0" smtClean="0"/>
              <a:t>, так и силами  сотрудников Сибирского отделения</a:t>
            </a:r>
            <a:endParaRPr lang="ru-RU" sz="1600" dirty="0"/>
          </a:p>
          <a:p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xmlns="" val="1709166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FF0000"/>
                </a:solidFill>
              </a:rPr>
              <a:t>1.8. Подготовка  </a:t>
            </a:r>
            <a:r>
              <a:rPr lang="ru-RU" sz="1800" b="1" dirty="0">
                <a:solidFill>
                  <a:srgbClr val="FF0000"/>
                </a:solidFill>
              </a:rPr>
              <a:t>информационно-аналитических и методических материалов о состоянии минерально-сырьевой базы и недропользования в Российской </a:t>
            </a:r>
            <a:r>
              <a:rPr lang="ru-RU" sz="1800" b="1" dirty="0" smtClean="0">
                <a:solidFill>
                  <a:srgbClr val="FF0000"/>
                </a:solidFill>
              </a:rPr>
              <a:t>Федерации</a:t>
            </a: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600" dirty="0"/>
              <a:t>Подготовлены  информационно-аналитические и методические материалы о состоянии минерально-сырьевой базы и недропользования в Российской Федерации, полученных в результате выполнения запросов Федерального агентства по недропользованию и других органов власти по материалам федерального фонда геологической информации в объеме запросов за 2018 г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Подготовлены  </a:t>
            </a:r>
            <a:r>
              <a:rPr lang="ru-RU" sz="1600" dirty="0"/>
              <a:t>справки о наличии (отсутствии) месторождений и проявлений полезных ископаемых, участков недр федерального значения под объектами ГИН, инфраструктурными объектами и ООПТ в объеме запросов за 2018 г</a:t>
            </a:r>
            <a:r>
              <a:rPr lang="ru-RU" sz="1600" dirty="0" smtClean="0"/>
              <a:t>.</a:t>
            </a:r>
          </a:p>
          <a:p>
            <a:endParaRPr lang="ru-RU" sz="1600" dirty="0" smtClean="0"/>
          </a:p>
          <a:p>
            <a:pPr indent="450215" algn="just">
              <a:lnSpc>
                <a:spcPct val="110000"/>
              </a:lnSpc>
              <a:spcAft>
                <a:spcPts val="0"/>
              </a:spcAft>
            </a:pPr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Работа связана с подготовкой:</a:t>
            </a:r>
          </a:p>
          <a:p>
            <a:pPr indent="450215" algn="just">
              <a:lnSpc>
                <a:spcPct val="110000"/>
              </a:lnSpc>
              <a:spcAft>
                <a:spcPts val="0"/>
              </a:spcAft>
            </a:pPr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</a:t>
            </a:r>
            <a:r>
              <a:rPr lang="ru-RU" sz="1600" b="1" u="sng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информационно-аналитических и методических </a:t>
            </a:r>
            <a:r>
              <a:rPr lang="ru-RU" sz="1600" b="1" u="sng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материалов </a:t>
            </a:r>
            <a:r>
              <a:rPr lang="ru-RU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 состоянии минерально-сырьевой базы и недропользования в Российской Федерации, полученных в результате выполнения запросов Федерального агентства по недропользованию и других органов </a:t>
            </a:r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власти</a:t>
            </a:r>
            <a:r>
              <a:rPr lang="ru-RU" sz="1600" dirty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(2017 г. – более 500 запросов)</a:t>
            </a:r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; </a:t>
            </a:r>
          </a:p>
          <a:p>
            <a:pPr indent="450215" algn="just">
              <a:lnSpc>
                <a:spcPct val="110000"/>
              </a:lnSpc>
              <a:spcAft>
                <a:spcPts val="0"/>
              </a:spcAft>
            </a:pPr>
            <a:r>
              <a:rPr lang="ru-RU" sz="1600" b="1" u="sng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</a:t>
            </a:r>
            <a:r>
              <a:rPr lang="ru-RU" sz="1600" b="1" u="sng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правок по </a:t>
            </a:r>
            <a:r>
              <a:rPr lang="ru-RU" sz="1600" b="1" u="sng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объектам особо охраняемых природных территорий </a:t>
            </a:r>
            <a:r>
              <a:rPr lang="ru-RU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(действующих и вновь создаваемых заповедников, заказников, природных </a:t>
            </a:r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парков (</a:t>
            </a:r>
            <a:r>
              <a:rPr lang="ru-RU" sz="1600" dirty="0">
                <a:latin typeface="Times New Roman"/>
                <a:ea typeface="Times New Roman"/>
              </a:rPr>
              <a:t>2017 </a:t>
            </a:r>
            <a:r>
              <a:rPr lang="ru-RU" sz="1600" dirty="0" smtClean="0">
                <a:latin typeface="Times New Roman"/>
                <a:ea typeface="Times New Roman"/>
              </a:rPr>
              <a:t>г. - </a:t>
            </a:r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более 350 запросов).</a:t>
            </a:r>
            <a:endParaRPr lang="ru-RU" sz="16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9068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FF0000"/>
                </a:solidFill>
              </a:rPr>
              <a:t>1.9. Ведение </a:t>
            </a:r>
            <a:r>
              <a:rPr lang="ru-RU" sz="1800" b="1" dirty="0">
                <a:solidFill>
                  <a:srgbClr val="FF0000"/>
                </a:solidFill>
              </a:rPr>
              <a:t>и обеспечение сохранности массива лицензий и лицензионных </a:t>
            </a:r>
            <a:r>
              <a:rPr lang="ru-RU" sz="1800" b="1" dirty="0" smtClean="0">
                <a:solidFill>
                  <a:srgbClr val="FF0000"/>
                </a:solidFill>
              </a:rPr>
              <a:t>документов</a:t>
            </a: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544616"/>
          </a:xfrm>
        </p:spPr>
        <p:txBody>
          <a:bodyPr>
            <a:normAutofit/>
          </a:bodyPr>
          <a:lstStyle/>
          <a:p>
            <a:pPr lvl="0"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Хранение массива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лицензий и лицензионных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документов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По состоянию на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31.12.2017 г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 на хранении находится  </a:t>
            </a:r>
            <a:r>
              <a:rPr lang="ru-RU" sz="1600" b="1" u="sng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74835 лицензий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из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них: действующих </a:t>
            </a:r>
            <a:r>
              <a:rPr lang="ru-RU" sz="1600" b="1" u="sng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18518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лицензий,  аннулированных  - </a:t>
            </a:r>
            <a:r>
              <a:rPr lang="ru-RU" sz="1600" b="1" u="sng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56271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</a:t>
            </a:r>
            <a:endParaRPr lang="ru-RU" sz="1600" dirty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/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Приемке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обработке и постановке на инвентарный учет лицензионных документов и материалов в объеме поступлений 2018 г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По состоянию на 31.12.2017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гг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 на хранение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поступило </a:t>
            </a:r>
            <a:r>
              <a:rPr lang="ru-RU" sz="1600" b="1" u="sng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7908 </a:t>
            </a:r>
            <a:r>
              <a:rPr lang="ru-RU" sz="1600" b="1" u="sng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лицензионных документов;</a:t>
            </a:r>
            <a:endParaRPr lang="ru-RU" sz="16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Комплект материалов по 6 формам отчетности о состоянии и движении лицензий в Российской Федерации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 соответствии с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приказом Роснедр  №626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от 21.12.2004 г.).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 настоящее время согласно лицензионных соглашений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недропользователь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обязан представлять ежегодно в федеральный фонд  территориальный фонд  отчет  о проведенных  работах. Вместе с эти сегодня Роснедра не определили: требования к содержанию,  форме таких отчетов, их срокам хранения. На наш  запрос с апреля 2017 г ответ не получен.</a:t>
            </a:r>
          </a:p>
          <a:p>
            <a:pPr lvl="0" algn="just"/>
            <a:r>
              <a:rPr lang="ru-RU" sz="16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планах на 2018 г.: </a:t>
            </a:r>
          </a:p>
          <a:p>
            <a:pPr marL="0" lvl="0" indent="0" algn="just"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- Снятие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грифа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«Секретно» ,«ДСП «с лицензионных  документов: </a:t>
            </a:r>
          </a:p>
          <a:p>
            <a:pPr marL="0" lvl="0" indent="0" algn="just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- Корректировка  приказ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Роснедр 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№626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от 21.12.2004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</a:p>
          <a:p>
            <a:pPr lvl="0"/>
            <a:endParaRPr lang="ru-RU" sz="1600" dirty="0" smtClean="0">
              <a:latin typeface="Times New Roman"/>
            </a:endParaRPr>
          </a:p>
          <a:p>
            <a:pPr lvl="0"/>
            <a:endParaRPr lang="ru-RU" sz="1600" dirty="0">
              <a:latin typeface="Times New Roman"/>
            </a:endParaRPr>
          </a:p>
          <a:p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9744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24136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FF0000"/>
                </a:solidFill>
              </a:rPr>
              <a:t>1.10. Подготовка   </a:t>
            </a:r>
            <a:r>
              <a:rPr lang="ru-RU" sz="1800" b="1" dirty="0">
                <a:solidFill>
                  <a:srgbClr val="FF0000"/>
                </a:solidFill>
              </a:rPr>
              <a:t>предложений по  совершенствованию инструктивно-методических </a:t>
            </a:r>
            <a:r>
              <a:rPr lang="ru-RU" sz="1800" b="1" dirty="0" smtClean="0">
                <a:solidFill>
                  <a:srgbClr val="FF0000"/>
                </a:solidFill>
              </a:rPr>
              <a:t>документов</a:t>
            </a: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518457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В 2017 году разработано:</a:t>
            </a:r>
          </a:p>
          <a:p>
            <a:pPr algn="just"/>
            <a:r>
              <a:rPr lang="ru-RU" sz="1700" b="1" i="1" dirty="0" smtClean="0">
                <a:solidFill>
                  <a:srgbClr val="0070C0"/>
                </a:solidFill>
                <a:latin typeface="Times New Roman"/>
                <a:ea typeface="Calibri"/>
              </a:rPr>
              <a:t>Методическое руководство </a:t>
            </a:r>
            <a:r>
              <a:rPr lang="ru-RU" sz="1700" b="1" i="1" dirty="0">
                <a:solidFill>
                  <a:srgbClr val="0070C0"/>
                </a:solidFill>
                <a:latin typeface="Times New Roman"/>
                <a:ea typeface="Calibri"/>
              </a:rPr>
              <a:t>по сбору, учету, систематизации, хранению  лицензионных </a:t>
            </a:r>
            <a:r>
              <a:rPr lang="ru-RU" sz="1700" b="1" i="1" dirty="0" smtClean="0">
                <a:solidFill>
                  <a:srgbClr val="0070C0"/>
                </a:solidFill>
                <a:latin typeface="Times New Roman"/>
                <a:ea typeface="Calibri"/>
              </a:rPr>
              <a:t>документов. </a:t>
            </a:r>
            <a:r>
              <a:rPr lang="ru-RU" sz="1700" dirty="0" smtClean="0">
                <a:solidFill>
                  <a:srgbClr val="0070C0"/>
                </a:solidFill>
                <a:latin typeface="Times New Roman"/>
                <a:ea typeface="Calibri"/>
              </a:rPr>
              <a:t> </a:t>
            </a:r>
            <a:r>
              <a:rPr lang="ru-RU" sz="1700" dirty="0" smtClean="0">
                <a:latin typeface="Times New Roman"/>
                <a:ea typeface="Calibri"/>
              </a:rPr>
              <a:t>Прошло апробацию </a:t>
            </a:r>
            <a:r>
              <a:rPr lang="ru-RU" sz="1700" dirty="0">
                <a:latin typeface="Times New Roman"/>
                <a:ea typeface="Calibri"/>
              </a:rPr>
              <a:t>в </a:t>
            </a:r>
            <a:r>
              <a:rPr lang="ru-RU" sz="1700" dirty="0" smtClean="0">
                <a:latin typeface="Times New Roman"/>
                <a:ea typeface="Calibri"/>
              </a:rPr>
              <a:t>ТФГИ. Учтены замечания, направлено  на рассмотрение в Роснедра.</a:t>
            </a:r>
            <a:endParaRPr lang="ru-RU" sz="1700" dirty="0"/>
          </a:p>
          <a:p>
            <a:pPr algn="just"/>
            <a:r>
              <a:rPr lang="ru-RU" sz="1700" b="1" i="1" dirty="0" smtClean="0">
                <a:solidFill>
                  <a:srgbClr val="0070C0"/>
                </a:solidFill>
                <a:latin typeface="Times New Roman"/>
                <a:ea typeface="Calibri"/>
              </a:rPr>
              <a:t>Список полезных </a:t>
            </a:r>
            <a:r>
              <a:rPr lang="ru-RU" sz="1700" b="1" i="1" dirty="0">
                <a:solidFill>
                  <a:srgbClr val="0070C0"/>
                </a:solidFill>
                <a:latin typeface="Times New Roman"/>
                <a:ea typeface="Calibri"/>
              </a:rPr>
              <a:t>ископаемых, по которым подготавливается и издается ГБЗ </a:t>
            </a:r>
            <a:r>
              <a:rPr lang="ru-RU" sz="1700" b="1" i="1" dirty="0" smtClean="0">
                <a:solidFill>
                  <a:srgbClr val="0070C0"/>
                </a:solidFill>
                <a:latin typeface="Times New Roman"/>
                <a:ea typeface="Calibri"/>
              </a:rPr>
              <a:t>ПИ</a:t>
            </a:r>
            <a:r>
              <a:rPr lang="ru-RU" sz="1700" b="1" i="1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ea typeface="Calibri"/>
              </a:rPr>
              <a:t>.</a:t>
            </a:r>
            <a:r>
              <a:rPr lang="ru-RU" sz="1700" b="1" i="1" dirty="0" smtClean="0">
                <a:latin typeface="Times New Roman"/>
                <a:ea typeface="Calibri"/>
              </a:rPr>
              <a:t> </a:t>
            </a:r>
            <a:r>
              <a:rPr lang="ru-RU" sz="1700" dirty="0" smtClean="0">
                <a:latin typeface="Times New Roman"/>
                <a:ea typeface="Calibri"/>
              </a:rPr>
              <a:t>Подготовлен промежуточный вариант, ведется работа над его корректировкой</a:t>
            </a:r>
            <a:endParaRPr lang="ru-RU" sz="1700" dirty="0" smtClean="0"/>
          </a:p>
          <a:p>
            <a:r>
              <a:rPr lang="ru-RU" sz="1700" b="1" i="1" dirty="0">
                <a:solidFill>
                  <a:srgbClr val="0070C0"/>
                </a:solidFill>
                <a:latin typeface="Times New Roman"/>
                <a:ea typeface="Calibri"/>
              </a:rPr>
              <a:t>Методики сбора, обработки, сокращения и хранения вещественных носителей информации (керн</a:t>
            </a:r>
            <a:r>
              <a:rPr lang="ru-RU" sz="1700" b="1" i="1" dirty="0" smtClean="0">
                <a:solidFill>
                  <a:srgbClr val="0070C0"/>
                </a:solidFill>
                <a:latin typeface="Times New Roman"/>
                <a:ea typeface="Calibri"/>
              </a:rPr>
              <a:t>)</a:t>
            </a:r>
            <a:r>
              <a:rPr lang="ru-RU" sz="1700" dirty="0" smtClean="0">
                <a:latin typeface="Times New Roman"/>
                <a:ea typeface="Calibri"/>
              </a:rPr>
              <a:t>. Направлена на апробацию </a:t>
            </a:r>
            <a:r>
              <a:rPr lang="ru-RU" sz="1700" dirty="0">
                <a:latin typeface="Times New Roman"/>
                <a:ea typeface="Calibri"/>
              </a:rPr>
              <a:t>в </a:t>
            </a:r>
            <a:r>
              <a:rPr lang="ru-RU" sz="1700" dirty="0" smtClean="0">
                <a:latin typeface="Times New Roman"/>
                <a:ea typeface="Calibri"/>
              </a:rPr>
              <a:t>ТФГИ, </a:t>
            </a:r>
            <a:r>
              <a:rPr lang="ru-RU" sz="1700" b="1" u="sng" dirty="0" smtClean="0">
                <a:latin typeface="Times New Roman"/>
                <a:ea typeface="Calibri"/>
              </a:rPr>
              <a:t>срок 16.04.2018 </a:t>
            </a:r>
          </a:p>
          <a:p>
            <a:r>
              <a:rPr lang="ru-RU" sz="1700" b="1" i="1" dirty="0" smtClean="0">
                <a:solidFill>
                  <a:srgbClr val="0070C0"/>
                </a:solidFill>
                <a:latin typeface="Times New Roman"/>
                <a:ea typeface="Calibri"/>
              </a:rPr>
              <a:t>Временные методические рекомендации по </a:t>
            </a:r>
            <a:r>
              <a:rPr lang="ru-RU" sz="1700" b="1" i="1" dirty="0">
                <a:solidFill>
                  <a:srgbClr val="0070C0"/>
                </a:solidFill>
                <a:latin typeface="Times New Roman"/>
                <a:ea typeface="Calibri"/>
              </a:rPr>
              <a:t>составлению карт состояния фонда недр, как приложений к Сборникам прогнозных ресурсов </a:t>
            </a:r>
            <a:r>
              <a:rPr lang="ru-RU" sz="1700" b="1" i="1" dirty="0" smtClean="0">
                <a:solidFill>
                  <a:srgbClr val="0070C0"/>
                </a:solidFill>
                <a:latin typeface="Times New Roman"/>
                <a:ea typeface="Calibri"/>
              </a:rPr>
              <a:t>. </a:t>
            </a:r>
            <a:r>
              <a:rPr lang="ru-RU" sz="1700" dirty="0" smtClean="0">
                <a:latin typeface="Times New Roman"/>
                <a:ea typeface="Calibri"/>
              </a:rPr>
              <a:t>Подготовлен проект,  апробирован  в ряде в ТФГИ  и  отраслевых институтов. Во 2-м  квартале утвердим.</a:t>
            </a:r>
          </a:p>
          <a:p>
            <a:r>
              <a:rPr lang="ru-RU" sz="1700" b="1" i="1" dirty="0" smtClean="0">
                <a:solidFill>
                  <a:srgbClr val="0070C0"/>
                </a:solidFill>
                <a:latin typeface="Times New Roman"/>
                <a:ea typeface="Calibri"/>
              </a:rPr>
              <a:t>Методические рекомендации по учету изученности. </a:t>
            </a:r>
            <a:r>
              <a:rPr lang="ru-RU" sz="1700" dirty="0" smtClean="0">
                <a:latin typeface="Times New Roman"/>
                <a:ea typeface="Calibri"/>
              </a:rPr>
              <a:t>Провели апробацию в ТФГИ, институтах, с июня 2017 г . в </a:t>
            </a:r>
            <a:r>
              <a:rPr lang="ru-RU" sz="1700" dirty="0" err="1" smtClean="0">
                <a:latin typeface="Times New Roman"/>
                <a:ea typeface="Calibri"/>
              </a:rPr>
              <a:t>Роснедора</a:t>
            </a:r>
            <a:r>
              <a:rPr lang="ru-RU" sz="1700" dirty="0" smtClean="0">
                <a:latin typeface="Times New Roman"/>
                <a:ea typeface="Calibri"/>
              </a:rPr>
              <a:t>, не утверждены</a:t>
            </a:r>
          </a:p>
          <a:p>
            <a:endParaRPr lang="ru-RU" sz="1700" b="1" dirty="0" smtClean="0">
              <a:solidFill>
                <a:srgbClr val="C00000"/>
              </a:solidFill>
            </a:endParaRPr>
          </a:p>
          <a:p>
            <a:pPr lvl="0" algn="ctr"/>
            <a:r>
              <a:rPr lang="ru-RU" sz="1600" b="1" dirty="0">
                <a:solidFill>
                  <a:srgbClr val="FF0000"/>
                </a:solidFill>
              </a:rPr>
              <a:t>В </a:t>
            </a:r>
            <a:r>
              <a:rPr lang="ru-RU" sz="1600" b="1" dirty="0" smtClean="0">
                <a:solidFill>
                  <a:srgbClr val="FF0000"/>
                </a:solidFill>
              </a:rPr>
              <a:t> 2018 </a:t>
            </a:r>
            <a:r>
              <a:rPr lang="ru-RU" sz="1600" b="1" dirty="0">
                <a:solidFill>
                  <a:srgbClr val="FF0000"/>
                </a:solidFill>
              </a:rPr>
              <a:t>году </a:t>
            </a:r>
            <a:r>
              <a:rPr lang="ru-RU" sz="1600" b="1" dirty="0" smtClean="0">
                <a:solidFill>
                  <a:srgbClr val="FF0000"/>
                </a:solidFill>
              </a:rPr>
              <a:t>будут разработаны следующие документы:</a:t>
            </a:r>
          </a:p>
          <a:p>
            <a:pPr algn="just"/>
            <a:r>
              <a:rPr lang="ru-RU" sz="1600" dirty="0" smtClean="0"/>
              <a:t>Методические </a:t>
            </a:r>
            <a:r>
              <a:rPr lang="ru-RU" sz="1600" dirty="0"/>
              <a:t>рекомендации по ведению кадастра подземных вод (учетных карточек буровых на воду скважин);</a:t>
            </a:r>
          </a:p>
          <a:p>
            <a:pPr algn="just"/>
            <a:r>
              <a:rPr lang="ru-RU" sz="1600" dirty="0" smtClean="0"/>
              <a:t>Методика </a:t>
            </a:r>
            <a:r>
              <a:rPr lang="ru-RU" sz="1600" dirty="0"/>
              <a:t>проверки представленных пользователем недр вещественных носителей информации (керна) на хранение в  государственные специализированные </a:t>
            </a:r>
            <a:r>
              <a:rPr lang="ru-RU" sz="1600" dirty="0" err="1"/>
              <a:t>кернохранилища</a:t>
            </a:r>
            <a:r>
              <a:rPr lang="ru-RU" sz="1600" dirty="0"/>
              <a:t>;</a:t>
            </a:r>
          </a:p>
          <a:p>
            <a:pPr algn="just"/>
            <a:r>
              <a:rPr lang="ru-RU" sz="1600" dirty="0" smtClean="0"/>
              <a:t>Инструкция </a:t>
            </a:r>
            <a:r>
              <a:rPr lang="ru-RU" sz="1600" dirty="0"/>
              <a:t>по ведению Государственного кадастра месторождений и проявлений полезных ископаемых;</a:t>
            </a:r>
          </a:p>
          <a:p>
            <a:pPr algn="just"/>
            <a:r>
              <a:rPr lang="ru-RU" sz="1600" dirty="0" smtClean="0"/>
              <a:t> </a:t>
            </a:r>
            <a:r>
              <a:rPr lang="ru-RU" sz="1600" dirty="0"/>
              <a:t>форма паспорта ГКМ (торф и сапропель</a:t>
            </a:r>
            <a:r>
              <a:rPr lang="ru-RU" sz="1600" dirty="0" smtClean="0"/>
              <a:t>) (массив И);</a:t>
            </a:r>
            <a:endParaRPr lang="ru-RU" sz="1600" dirty="0"/>
          </a:p>
          <a:p>
            <a:pPr algn="just"/>
            <a:r>
              <a:rPr lang="ru-RU" sz="1600" dirty="0" smtClean="0"/>
              <a:t>форма </a:t>
            </a:r>
            <a:r>
              <a:rPr lang="ru-RU" sz="1600" dirty="0"/>
              <a:t>паспорта ГКМ (перспективные структуры и объекты</a:t>
            </a:r>
            <a:r>
              <a:rPr lang="ru-RU" sz="1600" dirty="0" smtClean="0"/>
              <a:t>) </a:t>
            </a:r>
            <a:r>
              <a:rPr lang="ru-RU" sz="1600" b="1" dirty="0" smtClean="0"/>
              <a:t>(</a:t>
            </a:r>
            <a:r>
              <a:rPr lang="ru-RU" sz="1600" dirty="0" smtClean="0"/>
              <a:t>массив К).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4752224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FF0000"/>
                </a:solidFill>
              </a:rPr>
              <a:t>1.11. Проверка </a:t>
            </a:r>
            <a:r>
              <a:rPr lang="ru-RU" sz="1800" b="1" dirty="0">
                <a:solidFill>
                  <a:srgbClr val="FF0000"/>
                </a:solidFill>
              </a:rPr>
              <a:t>данных, методическое сопровождение работ по  реализация приказа Федерального агентства по недропользованию   от 20.02.2017 № 72 «О предоставлении Федеральным агентством по недропользованию сведений в федеральную  информационную систему  «На Дальний Восток</a:t>
            </a:r>
            <a:r>
              <a:rPr lang="ru-RU" sz="1800" b="1" dirty="0" smtClean="0">
                <a:solidFill>
                  <a:srgbClr val="FF0000"/>
                </a:solidFill>
              </a:rPr>
              <a:t>»</a:t>
            </a: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504056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600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Основание работ : </a:t>
            </a:r>
          </a:p>
          <a:p>
            <a:pPr marL="0" indent="0" algn="just">
              <a:buNone/>
            </a:pPr>
            <a:r>
              <a:rPr lang="ru-RU" sz="1600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1) </a:t>
            </a:r>
            <a:r>
              <a:rPr lang="ru-RU" sz="1600" dirty="0">
                <a:solidFill>
                  <a:srgbClr val="26282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ФЗ N 119-ФЗ </a:t>
            </a:r>
            <a:r>
              <a:rPr lang="ru-RU" sz="1600" dirty="0" smtClean="0">
                <a:solidFill>
                  <a:srgbClr val="26282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rgbClr val="26282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от 01.05.2016 г. </a:t>
            </a:r>
            <a:r>
              <a:rPr lang="ru-RU" sz="1600" dirty="0" smtClean="0">
                <a:solidFill>
                  <a:srgbClr val="26282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"</a:t>
            </a:r>
            <a:r>
              <a:rPr lang="ru-RU" sz="1600" dirty="0">
                <a:solidFill>
                  <a:srgbClr val="26282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Об особенностях предоставления гражданам земельных участков, находящихся в государственной или муниципальной собственности и расположенных на территориях субъектов Российской Федерации, входящих в состав Дальневосточного федерального округа, и о внесении изменений в отдельные законодательные акты Российской Федерации; </a:t>
            </a:r>
            <a:endParaRPr lang="ru-RU" sz="1600" dirty="0" smtClean="0">
              <a:solidFill>
                <a:srgbClr val="26282F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1600" dirty="0">
                <a:solidFill>
                  <a:srgbClr val="26282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rgbClr val="26282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  </a:t>
            </a:r>
            <a:r>
              <a:rPr lang="ru-RU" sz="1600" dirty="0">
                <a:solidFill>
                  <a:srgbClr val="26282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2)           </a:t>
            </a:r>
            <a:r>
              <a:rPr lang="ru-RU" sz="16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Приказ Федерального агентства по недропользованию   от 20.02.2017 № 72 «О предоставлении Федеральным агентством по </a:t>
            </a:r>
            <a:r>
              <a:rPr lang="ru-RU" sz="16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недропользованию </a:t>
            </a:r>
            <a:r>
              <a:rPr lang="ru-RU" sz="16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сведений в федеральную  информационную систему  «На </a:t>
            </a:r>
            <a:r>
              <a:rPr lang="ru-RU" sz="16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Дальний </a:t>
            </a:r>
            <a:r>
              <a:rPr lang="ru-RU" sz="16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Восток». </a:t>
            </a:r>
            <a:endParaRPr lang="ru-RU" sz="1600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16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just"/>
            <a:r>
              <a:rPr lang="ru-RU" sz="1600" dirty="0" err="1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Госзаданием</a:t>
            </a:r>
            <a:r>
              <a:rPr lang="ru-RU" sz="1600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данные  работы в 2017 г . не предусматривались,  однако в течение всего года эти  работы выполнялись  силами </a:t>
            </a:r>
            <a:r>
              <a:rPr lang="ru-RU" sz="1600" dirty="0" err="1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Росгеолфонда</a:t>
            </a:r>
            <a:r>
              <a:rPr lang="ru-RU" sz="1600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1600" dirty="0" smtClean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 2018  </a:t>
            </a:r>
            <a:r>
              <a:rPr lang="ru-RU" sz="1600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г .</a:t>
            </a:r>
            <a:r>
              <a:rPr lang="ru-RU" sz="16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работы выполняются в рамках  утвержденного в </a:t>
            </a:r>
            <a:r>
              <a:rPr lang="ru-RU" sz="1600" dirty="0" err="1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госзадания</a:t>
            </a:r>
            <a:r>
              <a:rPr lang="ru-RU" sz="16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на 2018 г::  </a:t>
            </a:r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координация </a:t>
            </a:r>
            <a:r>
              <a:rPr lang="ru-RU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работ по предоставлению </a:t>
            </a:r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Роснедра сведений </a:t>
            </a:r>
            <a:r>
              <a:rPr lang="ru-RU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 федеральную информационную систему «На Дальний Восток</a:t>
            </a:r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»: </a:t>
            </a:r>
          </a:p>
          <a:p>
            <a:pPr marL="0" indent="0" algn="just">
              <a:buNone/>
            </a:pPr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    - приемка от ФБУ </a:t>
            </a:r>
            <a:r>
              <a:rPr lang="ru-RU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«ТФГИ по ДВФО» ежемесячно 10 и </a:t>
            </a:r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25 числа                  актуализированных  сведений;</a:t>
            </a:r>
          </a:p>
          <a:p>
            <a:pPr algn="just"/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-  их проверка и представление в Роснедра.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24109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91264" cy="177281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FF0000"/>
                </a:solidFill>
              </a:rPr>
              <a:t>1.12. Координация </a:t>
            </a:r>
            <a:r>
              <a:rPr lang="ru-RU" sz="1800" b="1" dirty="0">
                <a:solidFill>
                  <a:srgbClr val="FF0000"/>
                </a:solidFill>
              </a:rPr>
              <a:t>работ ТФГИ по актуализации информации о государственных специализированных </a:t>
            </a:r>
            <a:r>
              <a:rPr lang="ru-RU" sz="1800" b="1" dirty="0" err="1">
                <a:solidFill>
                  <a:srgbClr val="FF0000"/>
                </a:solidFill>
              </a:rPr>
              <a:t>кернохранилищах</a:t>
            </a:r>
            <a:r>
              <a:rPr lang="ru-RU" sz="1800" b="1" dirty="0">
                <a:solidFill>
                  <a:srgbClr val="FF0000"/>
                </a:solidFill>
              </a:rPr>
              <a:t> и  </a:t>
            </a:r>
            <a:r>
              <a:rPr lang="ru-RU" sz="1800" b="1" dirty="0" err="1">
                <a:solidFill>
                  <a:srgbClr val="FF0000"/>
                </a:solidFill>
              </a:rPr>
              <a:t>кернохранилищах</a:t>
            </a:r>
            <a:r>
              <a:rPr lang="ru-RU" sz="1800" b="1" dirty="0">
                <a:solidFill>
                  <a:srgbClr val="FF0000"/>
                </a:solidFill>
              </a:rPr>
              <a:t>, осуществляющих временное хранение геологической информации на вещественных носителях (керн), обладателем которой является Российская Федерация. </a:t>
            </a:r>
            <a:r>
              <a:rPr lang="ru-RU" sz="1800" b="1" dirty="0" smtClean="0">
                <a:solidFill>
                  <a:srgbClr val="FF0000"/>
                </a:solidFill>
              </a:rPr>
              <a:t>                                                            1.1.3. Проведение </a:t>
            </a:r>
            <a:r>
              <a:rPr lang="ru-RU" sz="1800" b="1" dirty="0">
                <a:solidFill>
                  <a:srgbClr val="FF0000"/>
                </a:solidFill>
              </a:rPr>
              <a:t>работ по сохранению первичной геологической информации на материальных носителях, находящейся на хранении геологических </a:t>
            </a:r>
            <a:r>
              <a:rPr lang="ru-RU" sz="1800" b="1" dirty="0" smtClean="0">
                <a:solidFill>
                  <a:srgbClr val="FF0000"/>
                </a:solidFill>
              </a:rPr>
              <a:t>предприятиях</a:t>
            </a: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91264" cy="504056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1600" dirty="0" smtClean="0">
                <a:solidFill>
                  <a:srgbClr val="0070C0"/>
                </a:solidFill>
              </a:rPr>
              <a:t>1.12.</a:t>
            </a:r>
            <a:r>
              <a:rPr lang="ru-RU" sz="1600" b="1" dirty="0">
                <a:solidFill>
                  <a:srgbClr val="0070C0"/>
                </a:solidFill>
              </a:rPr>
              <a:t> Координация работ </a:t>
            </a:r>
            <a:r>
              <a:rPr lang="ru-RU" sz="1600" b="1" dirty="0" smtClean="0">
                <a:solidFill>
                  <a:srgbClr val="0070C0"/>
                </a:solidFill>
              </a:rPr>
              <a:t>….</a:t>
            </a:r>
            <a:endParaRPr lang="ru-RU" sz="1600" dirty="0" smtClean="0">
              <a:solidFill>
                <a:srgbClr val="0070C0"/>
              </a:solidFill>
            </a:endParaRPr>
          </a:p>
          <a:p>
            <a:pPr algn="just"/>
            <a:r>
              <a:rPr lang="ru-RU" sz="1600" dirty="0" smtClean="0"/>
              <a:t>Аналитический </a:t>
            </a:r>
            <a:r>
              <a:rPr lang="ru-RU" sz="1600" b="1" u="sng" dirty="0"/>
              <a:t>обзор состояния  </a:t>
            </a:r>
            <a:r>
              <a:rPr lang="ru-RU" sz="1600" b="1" u="sng" dirty="0" err="1" smtClean="0"/>
              <a:t>кернохранилищ</a:t>
            </a:r>
            <a:r>
              <a:rPr lang="ru-RU" sz="1600" b="1" u="sng" dirty="0" smtClean="0"/>
              <a:t> </a:t>
            </a:r>
            <a:r>
              <a:rPr lang="ru-RU" sz="1600" dirty="0"/>
              <a:t>и хранящегося в них керна по федеральным округам.</a:t>
            </a:r>
          </a:p>
          <a:p>
            <a:pPr algn="just"/>
            <a:r>
              <a:rPr lang="ru-RU" sz="1600" b="1" u="sng" dirty="0" smtClean="0"/>
              <a:t>Перечень </a:t>
            </a:r>
            <a:r>
              <a:rPr lang="ru-RU" sz="1600" b="1" u="sng" dirty="0"/>
              <a:t>специализированных </a:t>
            </a:r>
            <a:r>
              <a:rPr lang="ru-RU" sz="1600" b="1" u="sng" dirty="0" err="1" smtClean="0"/>
              <a:t>кернохранилищ</a:t>
            </a:r>
            <a:r>
              <a:rPr lang="ru-RU" sz="1600" dirty="0" smtClean="0"/>
              <a:t>, </a:t>
            </a:r>
            <a:r>
              <a:rPr lang="ru-RU" sz="1600" dirty="0"/>
              <a:t>осуществляющих временное хранение геологической информации на вещественных носителях (керн), обладателем которой </a:t>
            </a:r>
            <a:r>
              <a:rPr lang="ru-RU" sz="1600" dirty="0" smtClean="0"/>
              <a:t>является </a:t>
            </a:r>
            <a:r>
              <a:rPr lang="ru-RU" sz="1600" dirty="0"/>
              <a:t>Российская Федерация. </a:t>
            </a:r>
            <a:endParaRPr lang="ru-RU" sz="1600" dirty="0" smtClean="0"/>
          </a:p>
          <a:p>
            <a:pPr algn="just"/>
            <a:r>
              <a:rPr lang="ru-RU" sz="1600" dirty="0" smtClean="0"/>
              <a:t>Отчет </a:t>
            </a:r>
            <a:r>
              <a:rPr lang="ru-RU" sz="1600" b="1" u="sng" dirty="0" smtClean="0"/>
              <a:t>о результатах  </a:t>
            </a:r>
            <a:r>
              <a:rPr lang="ru-RU" sz="1600" b="1" u="sng" dirty="0"/>
              <a:t>обследования </a:t>
            </a:r>
            <a:r>
              <a:rPr lang="ru-RU" sz="1600" dirty="0"/>
              <a:t>государственных специализированных </a:t>
            </a:r>
            <a:r>
              <a:rPr lang="ru-RU" sz="1600" dirty="0" err="1"/>
              <a:t>кернохранилищ</a:t>
            </a:r>
            <a:r>
              <a:rPr lang="ru-RU" sz="1600" dirty="0"/>
              <a:t> и </a:t>
            </a:r>
            <a:r>
              <a:rPr lang="ru-RU" sz="1600" dirty="0" smtClean="0"/>
              <a:t> </a:t>
            </a:r>
            <a:r>
              <a:rPr lang="ru-RU" sz="1600" dirty="0" err="1" smtClean="0"/>
              <a:t>кернохранилищ</a:t>
            </a:r>
            <a:r>
              <a:rPr lang="ru-RU" sz="1600" dirty="0"/>
              <a:t>, осуществляющих временное хранение геологической информации на вещественных носителях (керн), обладателем которой является Российская Федерация.</a:t>
            </a:r>
          </a:p>
          <a:p>
            <a:pPr algn="just"/>
            <a:r>
              <a:rPr lang="ru-RU" sz="1600" dirty="0" smtClean="0"/>
              <a:t>Подготовленный Росгеолфондом </a:t>
            </a:r>
            <a:r>
              <a:rPr lang="ru-RU" sz="1600" b="1" u="sng" dirty="0" smtClean="0"/>
              <a:t>план  мероприятий </a:t>
            </a:r>
            <a:r>
              <a:rPr lang="ru-RU" sz="1600" dirty="0" smtClean="0"/>
              <a:t>по реализации этих вопросов должен быть направлен в Роснедра на согласование (до 13.04.2018). Подготовлены проекты писем в адрес ТФГИ.</a:t>
            </a:r>
          </a:p>
          <a:p>
            <a:pPr algn="ctr"/>
            <a:r>
              <a:rPr lang="ru-RU" sz="1600" b="1" dirty="0">
                <a:solidFill>
                  <a:srgbClr val="0070C0"/>
                </a:solidFill>
              </a:rPr>
              <a:t>1.1.3. Проведение работ </a:t>
            </a:r>
            <a:r>
              <a:rPr lang="ru-RU" sz="1600" b="1" dirty="0" smtClean="0">
                <a:solidFill>
                  <a:srgbClr val="0070C0"/>
                </a:solidFill>
              </a:rPr>
              <a:t> по </a:t>
            </a:r>
            <a:r>
              <a:rPr lang="ru-RU" sz="1600" b="1" dirty="0">
                <a:solidFill>
                  <a:srgbClr val="0070C0"/>
                </a:solidFill>
              </a:rPr>
              <a:t>сохранению </a:t>
            </a:r>
            <a:r>
              <a:rPr lang="ru-RU" sz="1600" b="1" dirty="0" smtClean="0">
                <a:solidFill>
                  <a:srgbClr val="0070C0"/>
                </a:solidFill>
              </a:rPr>
              <a:t>….</a:t>
            </a:r>
            <a:endParaRPr lang="ru-RU" sz="1600" dirty="0">
              <a:solidFill>
                <a:srgbClr val="0070C0"/>
              </a:solidFill>
            </a:endParaRPr>
          </a:p>
          <a:p>
            <a:pPr algn="just"/>
            <a:r>
              <a:rPr lang="ru-RU" sz="1600" dirty="0" smtClean="0"/>
              <a:t> </a:t>
            </a:r>
            <a:r>
              <a:rPr lang="ru-RU" sz="1600" b="1" u="sng" dirty="0" smtClean="0"/>
              <a:t>перемещение</a:t>
            </a:r>
            <a:r>
              <a:rPr lang="ru-RU" sz="1600" dirty="0" smtClean="0"/>
              <a:t> первичной </a:t>
            </a:r>
            <a:r>
              <a:rPr lang="ru-RU" sz="1600" dirty="0"/>
              <a:t>геологической информации на материальных носителях, находящейся на хранении в геологических предприятиях, в места временного хранения или в государственные специализированные </a:t>
            </a:r>
            <a:r>
              <a:rPr lang="ru-RU" sz="1600" dirty="0" err="1"/>
              <a:t>кернохранилища</a:t>
            </a:r>
            <a:r>
              <a:rPr lang="ru-RU" sz="1600" dirty="0"/>
              <a:t>. </a:t>
            </a:r>
            <a:endParaRPr lang="ru-RU" sz="1600" dirty="0" smtClean="0"/>
          </a:p>
          <a:p>
            <a:pPr algn="just"/>
            <a:r>
              <a:rPr lang="ru-RU" sz="1600" b="1" u="sng" dirty="0" smtClean="0"/>
              <a:t>систематизированное </a:t>
            </a:r>
            <a:r>
              <a:rPr lang="ru-RU" sz="1600" b="1" u="sng" dirty="0"/>
              <a:t>и размещенные </a:t>
            </a:r>
            <a:r>
              <a:rPr lang="ru-RU" sz="1600" dirty="0"/>
              <a:t>в местах временного хранения или государственных специализированных </a:t>
            </a:r>
            <a:r>
              <a:rPr lang="ru-RU" sz="1600" dirty="0" err="1"/>
              <a:t>кернохранилищах</a:t>
            </a:r>
            <a:r>
              <a:rPr lang="ru-RU" sz="1600" dirty="0"/>
              <a:t> материальные носители первичной геологической информации о недрах (керн), </a:t>
            </a:r>
            <a:endParaRPr lang="ru-RU" sz="1600" dirty="0" smtClean="0"/>
          </a:p>
          <a:p>
            <a:pPr algn="just"/>
            <a:r>
              <a:rPr lang="ru-RU" sz="1600" b="1" u="sng" dirty="0" err="1" smtClean="0"/>
              <a:t>введенне</a:t>
            </a:r>
            <a:r>
              <a:rPr lang="ru-RU" sz="1600" b="1" u="sng" dirty="0" smtClean="0"/>
              <a:t> </a:t>
            </a:r>
            <a:r>
              <a:rPr lang="ru-RU" sz="1600" b="1" u="sng" dirty="0"/>
              <a:t>в реестр ЕФГИ </a:t>
            </a:r>
            <a:r>
              <a:rPr lang="ru-RU" sz="1600" dirty="0"/>
              <a:t>массив первичной геологической информации по перемещенному керну.</a:t>
            </a:r>
          </a:p>
        </p:txBody>
      </p:sp>
    </p:spTree>
    <p:extLst>
      <p:ext uri="{BB962C8B-B14F-4D97-AF65-F5344CB8AC3E}">
        <p14:creationId xmlns:p14="http://schemas.microsoft.com/office/powerpoint/2010/main" xmlns="" val="36074754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FF0000"/>
                </a:solidFill>
              </a:rPr>
              <a:t>2.1. Сбор</a:t>
            </a:r>
            <a:r>
              <a:rPr lang="ru-RU" sz="1800" b="1" dirty="0">
                <a:solidFill>
                  <a:srgbClr val="FF0000"/>
                </a:solidFill>
              </a:rPr>
              <a:t>, формирование, хранение, ведение  геологических информационных ресурсов</a:t>
            </a:r>
            <a:r>
              <a:rPr lang="ru-RU" sz="1800" b="1" dirty="0" smtClean="0">
                <a:solidFill>
                  <a:srgbClr val="FF0000"/>
                </a:solidFill>
              </a:rPr>
              <a:t>,. Обеспечение </a:t>
            </a:r>
            <a:r>
              <a:rPr lang="ru-RU" sz="1800" b="1" dirty="0">
                <a:solidFill>
                  <a:srgbClr val="FF0000"/>
                </a:solidFill>
              </a:rPr>
              <a:t>сохранности федерального фонда геологической </a:t>
            </a:r>
            <a:r>
              <a:rPr lang="ru-RU" sz="1800" b="1" dirty="0" smtClean="0">
                <a:solidFill>
                  <a:srgbClr val="FF0000"/>
                </a:solidFill>
              </a:rPr>
              <a:t>информации. </a:t>
            </a:r>
            <a:r>
              <a:rPr lang="ru-RU" sz="1800" b="1" dirty="0">
                <a:solidFill>
                  <a:srgbClr val="FF0000"/>
                </a:solidFill>
              </a:rPr>
              <a:t>Сбор, обработка, проверка, оценка качества и полноты информации, поступившей в федеральный фонд геологической </a:t>
            </a:r>
            <a:r>
              <a:rPr lang="ru-RU" sz="1800" b="1" dirty="0" smtClean="0">
                <a:solidFill>
                  <a:srgbClr val="FF0000"/>
                </a:solidFill>
              </a:rPr>
              <a:t>информации</a:t>
            </a: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обеспечение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сохранности текущего состояния  Федерального фонда геологической информации, в объеме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не менее 3977 тыс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. ед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хр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объем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информации,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поступившей в 2018 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в федеральный фонд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объеме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не менее 20000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ед. хр.;</a:t>
            </a:r>
          </a:p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проверка, оценка 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качества и полноте геологической информации, поступившей в федеральный фонд геологической информации, в  объеме пополнения за 2018 год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В ходе этих работ предусмотрен широкий комплекс  работ:      </a:t>
            </a:r>
          </a:p>
          <a:p>
            <a:pPr marL="0" indent="0" algn="just">
              <a:buNone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    приемка, проверка, регистрация, рассекречивание</a:t>
            </a:r>
            <a:r>
              <a:rPr lang="ru-RU" sz="1600" dirty="0" smtClean="0">
                <a:latin typeface="Arial" pitchFamily="34" charset="0"/>
                <a:ea typeface="Calibri"/>
                <a:cs typeface="Arial" pitchFamily="34" charset="0"/>
              </a:rPr>
              <a:t>; оформление </a:t>
            </a:r>
            <a:r>
              <a:rPr lang="ru-RU" sz="1600" dirty="0">
                <a:latin typeface="Arial" pitchFamily="34" charset="0"/>
                <a:ea typeface="Calibri"/>
                <a:cs typeface="Arial" pitchFamily="34" charset="0"/>
              </a:rPr>
              <a:t>перехода </a:t>
            </a:r>
            <a:r>
              <a:rPr lang="ru-RU" sz="1600" dirty="0" smtClean="0">
                <a:latin typeface="Arial" pitchFamily="34" charset="0"/>
                <a:ea typeface="Calibri"/>
                <a:cs typeface="Arial" pitchFamily="34" charset="0"/>
              </a:rPr>
              <a:t>информации в </a:t>
            </a:r>
            <a:r>
              <a:rPr lang="ru-RU" sz="1600" dirty="0" err="1">
                <a:latin typeface="Arial" pitchFamily="34" charset="0"/>
                <a:ea typeface="Calibri"/>
                <a:cs typeface="Arial" pitchFamily="34" charset="0"/>
              </a:rPr>
              <a:t>правообладание</a:t>
            </a:r>
            <a:r>
              <a:rPr lang="ru-RU" sz="1600" dirty="0">
                <a:latin typeface="Arial" pitchFamily="34" charset="0"/>
                <a:ea typeface="Calibri"/>
                <a:cs typeface="Arial" pitchFamily="34" charset="0"/>
              </a:rPr>
              <a:t> РФ.</a:t>
            </a:r>
            <a:r>
              <a:rPr lang="ru-RU" sz="1600" dirty="0">
                <a:solidFill>
                  <a:srgbClr val="548DD4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endParaRPr lang="ru-RU" sz="1600" dirty="0" smtClean="0">
              <a:solidFill>
                <a:srgbClr val="548DD4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600" dirty="0">
                <a:solidFill>
                  <a:srgbClr val="548DD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rgbClr val="548DD4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sz="1600" b="1" u="sng" dirty="0" smtClean="0">
                <a:latin typeface="Arial" pitchFamily="34" charset="0"/>
                <a:cs typeface="Arial" pitchFamily="34" charset="0"/>
              </a:rPr>
              <a:t>Проблемы:</a:t>
            </a:r>
          </a:p>
          <a:p>
            <a:pPr algn="just"/>
            <a:r>
              <a:rPr lang="ru-RU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Объемы определены, но не решена главная задача работа федерального и  территориальных фондов в рамках реализации 205 -ФЗ. </a:t>
            </a:r>
            <a:endParaRPr lang="ru-RU" sz="16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Поднятые проблемы на кустовых совещаниях в 2017 г остались  только проблемами на бумаге. В 2018 г. добиться формирования </a:t>
            </a:r>
            <a:r>
              <a:rPr lang="ru-RU" sz="1600" b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единого извещения.</a:t>
            </a:r>
          </a:p>
          <a:p>
            <a:pPr algn="just"/>
            <a:r>
              <a:rPr lang="ru-RU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Проблема поступлений отчетов от  ГКЗ. </a:t>
            </a:r>
          </a:p>
          <a:p>
            <a:pPr algn="just"/>
            <a:r>
              <a:rPr lang="ru-RU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Проблема поступления отчетов от исполнителя работ.</a:t>
            </a:r>
          </a:p>
          <a:p>
            <a:pPr algn="just"/>
            <a:r>
              <a:rPr lang="ru-RU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Мониторинг  извещений о  непринятии</a:t>
            </a:r>
            <a:endParaRPr lang="ru-RU" sz="16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39375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FF0000"/>
                </a:solidFill>
              </a:rPr>
              <a:t>2.2. Создание </a:t>
            </a:r>
            <a:r>
              <a:rPr lang="ru-RU" sz="1800" b="1" dirty="0">
                <a:solidFill>
                  <a:srgbClr val="FF0000"/>
                </a:solidFill>
              </a:rPr>
              <a:t>резервных архивных копий цифровых геологических отчетов  на унифицированных носителях, обеспечивающих долговременное хранение </a:t>
            </a:r>
            <a:r>
              <a:rPr lang="ru-RU" sz="1800" b="1" dirty="0" smtClean="0">
                <a:solidFill>
                  <a:srgbClr val="FF0000"/>
                </a:solidFill>
              </a:rPr>
              <a:t>информации</a:t>
            </a: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формировании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резервных архивных копий геологических отчетов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 объеме не менее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6000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отчетов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создание </a:t>
            </a:r>
            <a:r>
              <a:rPr lang="ru-RU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резервных архивных копий геологических отчетов на унифицированных носителях, обеспечивающих долговременное хранение информации. С этой целью отчеты загружаются в </a:t>
            </a:r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Программно- технический комплекс ленточной </a:t>
            </a:r>
            <a:r>
              <a:rPr lang="ru-RU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библиотеки, введенной в работу в 2016 </a:t>
            </a:r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году. </a:t>
            </a:r>
          </a:p>
          <a:p>
            <a:pPr algn="just"/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оцифровка 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геологических отчетов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не менее 2000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отчетов </a:t>
            </a:r>
          </a:p>
        </p:txBody>
      </p:sp>
    </p:spTree>
    <p:extLst>
      <p:ext uri="{BB962C8B-B14F-4D97-AF65-F5344CB8AC3E}">
        <p14:creationId xmlns:p14="http://schemas.microsoft.com/office/powerpoint/2010/main" xmlns="" val="2876246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361459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Мероприятия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сбору, обработке, использованию геологической информации о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недрах;</a:t>
            </a:r>
          </a:p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Обеспечение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сохранности и учета архивных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документов;</a:t>
            </a:r>
          </a:p>
          <a:p>
            <a:pPr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3. Создание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 развитие информационных систем и компонентов информационно-телекоммуникационной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инфраструктуры;</a:t>
            </a:r>
          </a:p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Ведение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информационных ресурсов и баз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данных;</a:t>
            </a:r>
          </a:p>
          <a:p>
            <a:pPr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5. Осуществление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работ по обеспечению требований информационной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безопасности;</a:t>
            </a:r>
          </a:p>
          <a:p>
            <a:pPr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6. Техническое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сопровождение и эксплуатация, вывод из эксплуатации информационных систем и компонентов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ин</a:t>
            </a:r>
          </a:p>
          <a:p>
            <a:pPr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Формационно-телекоммуникационной инфраструктуры.</a:t>
            </a:r>
          </a:p>
          <a:p>
            <a:pPr algn="just"/>
            <a:r>
              <a:rPr lang="ru-RU" sz="1600" kern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Достигли единообразия в полученных </a:t>
            </a:r>
            <a:r>
              <a:rPr lang="ru-RU" sz="1600" kern="1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госзаданих</a:t>
            </a:r>
            <a:r>
              <a:rPr lang="ru-RU" sz="1600" kern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они тождественны по структуре и составу </a:t>
            </a:r>
            <a:r>
              <a:rPr lang="ru-RU" sz="1600" kern="18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работ</a:t>
            </a:r>
          </a:p>
          <a:p>
            <a:pPr algn="just"/>
            <a:r>
              <a:rPr lang="ru-RU" sz="1600" kern="1800" dirty="0" smtClean="0">
                <a:latin typeface="Arial" panose="020B0604020202020204" pitchFamily="34" charset="0"/>
                <a:cs typeface="Arial" panose="020B0604020202020204" pitchFamily="34" charset="0"/>
              </a:rPr>
              <a:t>Ведется работа по корректировке приказа Роснедр № </a:t>
            </a:r>
            <a:r>
              <a:rPr lang="ru-RU" sz="1600" kern="1800" dirty="0">
                <a:latin typeface="Arial" panose="020B0604020202020204" pitchFamily="34" charset="0"/>
                <a:cs typeface="Arial" panose="020B0604020202020204" pitchFamily="34" charset="0"/>
              </a:rPr>
              <a:t>609 </a:t>
            </a:r>
            <a:r>
              <a:rPr lang="ru-RU" sz="16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от </a:t>
            </a:r>
            <a:r>
              <a:rPr lang="ru-RU" sz="16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28.12.2017</a:t>
            </a:r>
            <a:r>
              <a:rPr lang="ru-RU" sz="1600" kern="1800" dirty="0" smtClean="0">
                <a:latin typeface="Arial" panose="020B0604020202020204" pitchFamily="34" charset="0"/>
                <a:cs typeface="Arial" panose="020B0604020202020204" pitchFamily="34" charset="0"/>
              </a:rPr>
              <a:t>,  думаю будут учтены пожелания </a:t>
            </a:r>
            <a:r>
              <a:rPr lang="ru-RU" sz="1600" kern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Росгеолфонда</a:t>
            </a:r>
            <a:r>
              <a:rPr lang="ru-RU" sz="1600" kern="1800" dirty="0" smtClean="0">
                <a:latin typeface="Arial" panose="020B0604020202020204" pitchFamily="34" charset="0"/>
                <a:cs typeface="Arial" panose="020B0604020202020204" pitchFamily="34" charset="0"/>
              </a:rPr>
              <a:t> по видам и объемам работ. Сегодня значительная часть предложений  </a:t>
            </a:r>
            <a:r>
              <a:rPr lang="ru-RU" sz="1600" kern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Рсгеолфонда</a:t>
            </a:r>
            <a:r>
              <a:rPr lang="ru-RU" sz="1600" kern="1800" dirty="0" smtClean="0">
                <a:latin typeface="Arial" panose="020B0604020202020204" pitchFamily="34" charset="0"/>
                <a:cs typeface="Arial" panose="020B0604020202020204" pitchFamily="34" charset="0"/>
              </a:rPr>
              <a:t> учтена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ru-RU" sz="2400" b="1" dirty="0">
                <a:solidFill>
                  <a:prstClr val="black"/>
                </a:solidFill>
              </a:rPr>
              <a:t>Направления работ в 2018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031372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FF0000"/>
                </a:solidFill>
              </a:rPr>
              <a:t>2.3. Подготовка </a:t>
            </a:r>
            <a:r>
              <a:rPr lang="ru-RU" sz="1800" b="1" dirty="0">
                <a:solidFill>
                  <a:srgbClr val="FF0000"/>
                </a:solidFill>
              </a:rPr>
              <a:t>и выдача </a:t>
            </a:r>
            <a:r>
              <a:rPr lang="ru-RU" sz="1800" b="1" dirty="0" smtClean="0">
                <a:solidFill>
                  <a:srgbClr val="FF0000"/>
                </a:solidFill>
              </a:rPr>
              <a:t>«Справок </a:t>
            </a:r>
            <a:r>
              <a:rPr lang="ru-RU" sz="1800" b="1" dirty="0">
                <a:solidFill>
                  <a:srgbClr val="FF0000"/>
                </a:solidFill>
              </a:rPr>
              <a:t>федерального фонда геологической информации о регистрации геологоразведочных работ и об отсутствии задолженности по сдаче отчетов о результатах завершенных </a:t>
            </a:r>
            <a:r>
              <a:rPr lang="ru-RU" sz="1800" b="1" dirty="0" smtClean="0">
                <a:solidFill>
                  <a:srgbClr val="FF0000"/>
                </a:solidFill>
              </a:rPr>
              <a:t>работ на </a:t>
            </a:r>
            <a:r>
              <a:rPr lang="ru-RU" sz="1800" b="1" dirty="0">
                <a:solidFill>
                  <a:srgbClr val="FF0000"/>
                </a:solidFill>
              </a:rPr>
              <a:t>участке </a:t>
            </a:r>
            <a:r>
              <a:rPr lang="ru-RU" sz="1800" b="1" dirty="0" smtClean="0">
                <a:solidFill>
                  <a:srgbClr val="FF0000"/>
                </a:solidFill>
              </a:rPr>
              <a:t>недр»</a:t>
            </a: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600" dirty="0" smtClean="0">
                <a:latin typeface="Arial" panose="020B0604020202020204" pitchFamily="34" charset="0"/>
                <a:ea typeface="+mj-ea"/>
                <a:cs typeface="Arial" pitchFamily="34" charset="0"/>
              </a:rPr>
              <a:t>Работа осуществляется в  </a:t>
            </a:r>
            <a:r>
              <a:rPr lang="ru-RU" sz="1600" dirty="0">
                <a:latin typeface="Arial" pitchFamily="34" charset="0"/>
                <a:ea typeface="+mj-ea"/>
                <a:cs typeface="Arial" pitchFamily="34" charset="0"/>
              </a:rPr>
              <a:t>рамках </a:t>
            </a:r>
            <a:r>
              <a:rPr lang="ru-RU" sz="1600" dirty="0" smtClean="0">
                <a:latin typeface="Arial" pitchFamily="34" charset="0"/>
                <a:ea typeface="+mj-ea"/>
                <a:cs typeface="Arial" pitchFamily="34" charset="0"/>
              </a:rPr>
              <a:t>Административного </a:t>
            </a:r>
            <a:r>
              <a:rPr lang="ru-RU" sz="1600" dirty="0">
                <a:latin typeface="Arial" pitchFamily="34" charset="0"/>
                <a:ea typeface="+mj-ea"/>
                <a:cs typeface="Arial" pitchFamily="34" charset="0"/>
              </a:rPr>
              <a:t>регламента Федерального агентства по недропользованию (утвержден приказом Минприроды России от 29.09.2009 № 315</a:t>
            </a:r>
            <a:r>
              <a:rPr lang="ru-RU" sz="1600" dirty="0" smtClean="0">
                <a:latin typeface="Arial" pitchFamily="34" charset="0"/>
                <a:ea typeface="+mj-ea"/>
                <a:cs typeface="Arial" pitchFamily="34" charset="0"/>
              </a:rPr>
              <a:t>) и начаты 2006 г. когда существовали «</a:t>
            </a:r>
            <a:r>
              <a:rPr lang="ru-RU" sz="1600" dirty="0" smtClean="0">
                <a:latin typeface="Arial" pitchFamily="34" charset="0"/>
                <a:ea typeface="Times New Roman"/>
                <a:cs typeface="Arial" pitchFamily="34" charset="0"/>
              </a:rPr>
              <a:t>Временные </a:t>
            </a:r>
            <a:r>
              <a:rPr lang="ru-RU" sz="1600" dirty="0">
                <a:latin typeface="Arial" pitchFamily="34" charset="0"/>
                <a:ea typeface="Times New Roman"/>
                <a:cs typeface="Arial" pitchFamily="34" charset="0"/>
              </a:rPr>
              <a:t>рекомендации к содержанию пакета заявочных  материалов на внесение изменений в </a:t>
            </a:r>
            <a:r>
              <a:rPr lang="ru-RU" sz="1600" dirty="0" smtClean="0">
                <a:latin typeface="Arial" pitchFamily="34" charset="0"/>
                <a:ea typeface="Times New Roman"/>
                <a:cs typeface="Arial" pitchFamily="34" charset="0"/>
              </a:rPr>
              <a:t>лицензии» (утверждены Роснедра 15.05.2006).</a:t>
            </a:r>
          </a:p>
          <a:p>
            <a:pPr indent="0" algn="just">
              <a:buNone/>
            </a:pPr>
            <a:endParaRPr lang="ru-RU" sz="16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0" algn="just">
              <a:buNone/>
            </a:pPr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За 2008-2017гг</a:t>
            </a:r>
            <a:r>
              <a:rPr lang="ru-RU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 от недропользователей получено </a:t>
            </a:r>
            <a:r>
              <a:rPr lang="ru-RU" sz="1600" b="1" u="sng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13319 запросов</a:t>
            </a:r>
            <a:r>
              <a:rPr lang="ru-RU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проанализировано </a:t>
            </a:r>
            <a:r>
              <a:rPr lang="ru-RU" sz="1600" b="1" u="sng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28378 </a:t>
            </a:r>
            <a:r>
              <a:rPr lang="ru-RU" sz="1600" b="1" u="sng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лицензий</a:t>
            </a:r>
            <a:r>
              <a:rPr lang="ru-RU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 Подготовлено справок об </a:t>
            </a:r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отсутствии </a:t>
            </a:r>
            <a:r>
              <a:rPr lang="ru-RU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наличии задолженности, по сдаче отчетов о результатах завершенных видов работ на данном лицензионном участке – </a:t>
            </a:r>
            <a:r>
              <a:rPr lang="ru-RU" sz="1600" b="1" u="sng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21638 справок</a:t>
            </a:r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 </a:t>
            </a:r>
            <a:r>
              <a:rPr lang="ru-RU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Выявлено </a:t>
            </a:r>
            <a:r>
              <a:rPr lang="ru-RU" sz="1600" b="1" u="sng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6450 долгов (отчетов) </a:t>
            </a:r>
            <a:r>
              <a:rPr lang="ru-RU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по запросам, сдано по выявленным долгам </a:t>
            </a:r>
            <a:r>
              <a:rPr lang="ru-RU" sz="1600" b="1" u="sng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2630 отчетов</a:t>
            </a:r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</a:p>
          <a:p>
            <a:pPr indent="0" algn="just">
              <a:buNone/>
            </a:pPr>
            <a:endParaRPr lang="ru-RU" sz="16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0" algn="just">
              <a:buNone/>
            </a:pPr>
            <a:r>
              <a:rPr lang="ru-RU" sz="1600" b="1" u="sng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Проблема:</a:t>
            </a:r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</a:t>
            </a:r>
            <a:r>
              <a:rPr lang="ru-RU" sz="1600" dirty="0">
                <a:latin typeface="Arial" pitchFamily="34" charset="0"/>
                <a:ea typeface="Times New Roman"/>
                <a:cs typeface="Arial" pitchFamily="34" charset="0"/>
              </a:rPr>
              <a:t>Одним из  не решенных  до сих  пор остается вопрос о   </a:t>
            </a:r>
            <a:r>
              <a:rPr lang="ru-RU" sz="1600" dirty="0" smtClean="0">
                <a:latin typeface="Arial" pitchFamily="34" charset="0"/>
                <a:ea typeface="Times New Roman"/>
                <a:cs typeface="Arial" pitchFamily="34" charset="0"/>
              </a:rPr>
              <a:t>сроках </a:t>
            </a:r>
            <a:r>
              <a:rPr lang="ru-RU" sz="1600" dirty="0">
                <a:latin typeface="Arial" pitchFamily="34" charset="0"/>
                <a:ea typeface="Times New Roman"/>
                <a:cs typeface="Arial" pitchFamily="34" charset="0"/>
              </a:rPr>
              <a:t>действия справок (разъяснений с июля 2017 г. из Роснедр  не поступило).</a:t>
            </a:r>
          </a:p>
          <a:p>
            <a:pPr indent="0" algn="just">
              <a:buNone/>
            </a:pPr>
            <a:endParaRPr lang="ru-RU" sz="16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15993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2.4. Учет </a:t>
            </a:r>
            <a:r>
              <a:rPr lang="ru-RU" sz="2000" b="1" dirty="0">
                <a:solidFill>
                  <a:srgbClr val="FF0000"/>
                </a:solidFill>
              </a:rPr>
              <a:t>и ведение геологической изученности территории, шельфа и внутренних морей Российской </a:t>
            </a:r>
            <a:r>
              <a:rPr lang="ru-RU" sz="2000" b="1" dirty="0" smtClean="0">
                <a:solidFill>
                  <a:srgbClr val="FF0000"/>
                </a:solidFill>
              </a:rPr>
              <a:t>Федерации</a:t>
            </a:r>
            <a:r>
              <a:rPr lang="ru-RU" sz="2000" b="1" dirty="0">
                <a:solidFill>
                  <a:srgbClr val="FF0000"/>
                </a:solidFill>
              </a:rPr>
              <a:t/>
            </a:r>
            <a:br>
              <a:rPr lang="ru-RU" sz="2000" b="1" dirty="0">
                <a:solidFill>
                  <a:srgbClr val="FF0000"/>
                </a:solidFill>
              </a:rPr>
            </a:br>
            <a:r>
              <a:rPr lang="ru-RU" sz="1800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ru-RU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Ожидаемые результаты:</a:t>
            </a: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Справка </a:t>
            </a:r>
            <a:r>
              <a:rPr lang="ru-RU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об объемах поступлений материалов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 изученности (карточек изученности в объемах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поступления)</a:t>
            </a: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Справка </a:t>
            </a:r>
            <a:r>
              <a:rPr lang="ru-RU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об объемах пополнения структурированных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цифровых массивов изученности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материалами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поступлений за 2018 год  и восстановленными учетными карточками изученности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не менее 12 000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карточек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в том числе восстановленными силами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Росгеолфонда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- 1750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карточек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Справка </a:t>
            </a:r>
            <a:r>
              <a:rPr lang="ru-RU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об объемах пополнения данных по изученности шельфа </a:t>
            </a:r>
            <a:r>
              <a:rPr lang="ru-RU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РФ 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Мирового океана рейсами НИС/объектами ГРР - объем 60 рейс/НИС.</a:t>
            </a: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Справка  </a:t>
            </a:r>
            <a:r>
              <a:rPr lang="ru-RU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о формировании  цифровых картограмм изученности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 территории Российской Федерации (не менее 50 номенклатурных листов масштаба 1:1 000 000).</a:t>
            </a: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Справка </a:t>
            </a:r>
            <a:r>
              <a:rPr lang="ru-RU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о  ревизионных работах с картограммами  и контурными картами по листу Р-57, Р-58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(Магаданская область) - картограммы  и контурные карты  по материалам 750 геологических отчетов.</a:t>
            </a: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Справка </a:t>
            </a:r>
            <a:r>
              <a:rPr lang="ru-RU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о текущем состоянии кадастра подземных вод в объеме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не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менее 548 000 учетных карточек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Государственного кадастра подземных вод.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Справка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об объемах поступлений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не менее 4000 учетных карточек кадастра.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1) завершить сверку (Краснодарский ТФГИ), 2) довести до  логического завершения работы по сверке; 3) добиться 100% наполнения</a:t>
            </a:r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БД «ИС Недра» </a:t>
            </a:r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(в базе</a:t>
            </a:r>
            <a:r>
              <a:rPr lang="ru-RU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225 </a:t>
            </a:r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540 карточек, в бумаге </a:t>
            </a:r>
            <a:r>
              <a:rPr lang="ru-RU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298 935 </a:t>
            </a:r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карточек); </a:t>
            </a:r>
            <a:endParaRPr lang="ru-RU" sz="16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/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16157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75240" cy="720080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b="1" dirty="0" smtClean="0">
                <a:solidFill>
                  <a:srgbClr val="FF0000"/>
                </a:solidFill>
                <a:ea typeface="+mn-ea"/>
                <a:cs typeface="+mn-cs"/>
              </a:rPr>
              <a:t>4. Ведение </a:t>
            </a:r>
            <a:r>
              <a:rPr lang="ru-RU" sz="2400" b="1" dirty="0">
                <a:solidFill>
                  <a:srgbClr val="FF0000"/>
                </a:solidFill>
                <a:ea typeface="+mn-ea"/>
                <a:cs typeface="+mn-cs"/>
              </a:rPr>
              <a:t>информационных ресурсов и баз </a:t>
            </a:r>
            <a:r>
              <a:rPr lang="ru-RU" sz="2400" b="1" dirty="0" smtClean="0">
                <a:solidFill>
                  <a:srgbClr val="FF0000"/>
                </a:solidFill>
                <a:ea typeface="+mn-ea"/>
                <a:cs typeface="+mn-cs"/>
              </a:rPr>
              <a:t>данных</a:t>
            </a:r>
            <a:r>
              <a:rPr lang="ru-RU" sz="2400" b="1" dirty="0">
                <a:solidFill>
                  <a:srgbClr val="FF0000"/>
                </a:solidFill>
                <a:ea typeface="+mn-ea"/>
                <a:cs typeface="+mn-cs"/>
              </a:rPr>
              <a:t/>
            </a:r>
            <a:br>
              <a:rPr lang="ru-RU" sz="2400" b="1" dirty="0">
                <a:solidFill>
                  <a:srgbClr val="FF0000"/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7666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600" dirty="0" smtClean="0"/>
              <a:t>1. Формирование</a:t>
            </a:r>
            <a:r>
              <a:rPr lang="ru-RU" sz="1600" dirty="0"/>
              <a:t>, </a:t>
            </a:r>
            <a:r>
              <a:rPr lang="ru-RU" sz="1600" b="1" u="sng" dirty="0"/>
              <a:t>ведение баз и банков данных </a:t>
            </a:r>
            <a:r>
              <a:rPr lang="ru-RU" sz="1600" dirty="0"/>
              <a:t>первичной и интерпретированной геологической </a:t>
            </a:r>
            <a:r>
              <a:rPr lang="ru-RU" sz="1600" dirty="0" smtClean="0"/>
              <a:t>информации;</a:t>
            </a:r>
          </a:p>
          <a:p>
            <a:pPr algn="just"/>
            <a:r>
              <a:rPr lang="ru-RU" sz="1600" dirty="0" smtClean="0"/>
              <a:t>2. Ведение </a:t>
            </a:r>
            <a:r>
              <a:rPr lang="ru-RU" sz="1600" dirty="0"/>
              <a:t>и пополнение </a:t>
            </a:r>
            <a:r>
              <a:rPr lang="ru-RU" sz="1600" b="1" u="sng" dirty="0"/>
              <a:t>банка данных  цифровых топографических </a:t>
            </a:r>
            <a:r>
              <a:rPr lang="ru-RU" sz="1600" dirty="0"/>
              <a:t>основ карт </a:t>
            </a:r>
            <a:r>
              <a:rPr lang="ru-RU" sz="1600" dirty="0" smtClean="0"/>
              <a:t>геологического содержания;</a:t>
            </a:r>
          </a:p>
          <a:p>
            <a:pPr algn="just"/>
            <a:r>
              <a:rPr lang="ru-RU" sz="1600" dirty="0" smtClean="0"/>
              <a:t>3. Сбор</a:t>
            </a:r>
            <a:r>
              <a:rPr lang="ru-RU" sz="1600" dirty="0"/>
              <a:t>, систематизация, </a:t>
            </a:r>
            <a:r>
              <a:rPr lang="ru-RU" sz="1600" b="1" u="sng" dirty="0"/>
              <a:t>верификация </a:t>
            </a:r>
            <a:r>
              <a:rPr lang="ru-RU" sz="1600" b="1" u="sng" dirty="0" smtClean="0"/>
              <a:t>данных,</a:t>
            </a:r>
            <a:r>
              <a:rPr lang="ru-RU" sz="1600" dirty="0" smtClean="0"/>
              <a:t>  наполнение </a:t>
            </a:r>
            <a:r>
              <a:rPr lang="ru-RU" sz="1600" dirty="0"/>
              <a:t>территориальных и федеральных баз данных (ИС «Недра») за 2018 г</a:t>
            </a:r>
            <a:r>
              <a:rPr lang="ru-RU" sz="1600" dirty="0" smtClean="0"/>
              <a:t>.;</a:t>
            </a:r>
          </a:p>
          <a:p>
            <a:pPr algn="just"/>
            <a:r>
              <a:rPr lang="ru-RU" sz="1600" dirty="0" smtClean="0"/>
              <a:t>4. Формирование </a:t>
            </a:r>
            <a:r>
              <a:rPr lang="ru-RU" sz="1600" dirty="0"/>
              <a:t>и ведение </a:t>
            </a:r>
            <a:r>
              <a:rPr lang="ru-RU" sz="1600" b="1" u="sng" dirty="0"/>
              <a:t>массивов учетных данных и электронных документов </a:t>
            </a:r>
            <a:r>
              <a:rPr lang="ru-RU" sz="1600" dirty="0"/>
              <a:t>по недропользованию - лицензий, протоколов ГКЗ/ТКЗ/ЭКЗ, ЦКР/ТКР и других </a:t>
            </a:r>
            <a:r>
              <a:rPr lang="ru-RU" sz="1600" dirty="0" smtClean="0"/>
              <a:t>документов в АСЛН.ФГИС</a:t>
            </a:r>
            <a:r>
              <a:rPr lang="ru-RU" sz="1600" dirty="0"/>
              <a:t>,  "Учет и баланс подземных вод"; </a:t>
            </a:r>
            <a:endParaRPr lang="ru-RU" sz="1600" dirty="0" smtClean="0"/>
          </a:p>
          <a:p>
            <a:pPr algn="just"/>
            <a:r>
              <a:rPr lang="ru-RU" sz="1600" dirty="0" smtClean="0"/>
              <a:t>5. Методическая </a:t>
            </a:r>
            <a:r>
              <a:rPr lang="ru-RU" sz="1600" dirty="0"/>
              <a:t>и технологическая поддержка </a:t>
            </a:r>
            <a:r>
              <a:rPr lang="ru-RU" sz="1600" b="1" u="sng" dirty="0"/>
              <a:t>работ по формированию наборов открытых </a:t>
            </a:r>
            <a:r>
              <a:rPr lang="ru-RU" sz="1600" b="1" u="sng" dirty="0" smtClean="0"/>
              <a:t>данных</a:t>
            </a:r>
            <a:r>
              <a:rPr lang="ru-RU" sz="1600" dirty="0" smtClean="0"/>
              <a:t>, подготовка </a:t>
            </a:r>
            <a:r>
              <a:rPr lang="ru-RU" sz="1600" dirty="0"/>
              <a:t>и публикация наборов открытых данных </a:t>
            </a:r>
            <a:r>
              <a:rPr lang="ru-RU" sz="1600" dirty="0" smtClean="0"/>
              <a:t>;</a:t>
            </a:r>
          </a:p>
          <a:p>
            <a:pPr algn="just"/>
            <a:r>
              <a:rPr lang="ru-RU" sz="1600" dirty="0" smtClean="0"/>
              <a:t>6. Методическая </a:t>
            </a:r>
            <a:r>
              <a:rPr lang="ru-RU" sz="1600" dirty="0"/>
              <a:t>и техническая поддержка работ Роснедр по формированию, утверждению и реализации мероприятий по </a:t>
            </a:r>
            <a:r>
              <a:rPr lang="ru-RU" sz="1600" b="1" u="sng" dirty="0"/>
              <a:t>информатизации Федерального агентства по </a:t>
            </a:r>
            <a:r>
              <a:rPr lang="ru-RU" sz="1600" b="1" u="sng" dirty="0" smtClean="0"/>
              <a:t>недропользованию</a:t>
            </a:r>
            <a:r>
              <a:rPr lang="ru-RU" sz="1600" dirty="0"/>
              <a:t>;</a:t>
            </a:r>
            <a:endParaRPr lang="ru-RU" sz="1600" dirty="0" smtClean="0"/>
          </a:p>
          <a:p>
            <a:pPr algn="just"/>
            <a:r>
              <a:rPr lang="ru-RU" sz="1600" dirty="0" smtClean="0"/>
              <a:t>7. Формирование </a:t>
            </a:r>
            <a:r>
              <a:rPr lang="ru-RU" sz="1600" dirty="0"/>
              <a:t>и ведение </a:t>
            </a:r>
            <a:r>
              <a:rPr lang="ru-RU" sz="1600" b="1" u="sng" dirty="0"/>
              <a:t>реестра первичной геологической </a:t>
            </a:r>
            <a:r>
              <a:rPr lang="ru-RU" sz="1600" dirty="0"/>
              <a:t>информации о недрах и интерпретированной геологической информации о недрах единого фонда геологической информации о недрах </a:t>
            </a:r>
            <a:r>
              <a:rPr lang="ru-RU" sz="1600" dirty="0" smtClean="0"/>
              <a:t>;</a:t>
            </a:r>
          </a:p>
          <a:p>
            <a:pPr algn="just"/>
            <a:r>
              <a:rPr lang="ru-RU" sz="1600" dirty="0" smtClean="0"/>
              <a:t>8. Актуализация</a:t>
            </a:r>
            <a:r>
              <a:rPr lang="ru-RU" sz="1600" dirty="0"/>
              <a:t>, дополнение и развитие </a:t>
            </a:r>
            <a:r>
              <a:rPr lang="ru-RU" sz="1600" b="1" u="sng" dirty="0"/>
              <a:t>интерактивной электронной карты недропользования</a:t>
            </a:r>
            <a:r>
              <a:rPr lang="ru-RU" sz="1600" dirty="0"/>
              <a:t> Российской </a:t>
            </a:r>
            <a:r>
              <a:rPr lang="ru-RU" sz="1600" dirty="0" smtClean="0"/>
              <a:t>Федерации  (подряд); </a:t>
            </a:r>
          </a:p>
          <a:p>
            <a:pPr lvl="0" algn="just"/>
            <a:r>
              <a:rPr lang="ru-RU" sz="1600" dirty="0"/>
              <a:t>9</a:t>
            </a:r>
            <a:r>
              <a:rPr lang="ru-RU" sz="1600" dirty="0" smtClean="0"/>
              <a:t>. Формирование </a:t>
            </a:r>
            <a:r>
              <a:rPr lang="ru-RU" sz="1600" dirty="0"/>
              <a:t>электронного массива </a:t>
            </a:r>
            <a:r>
              <a:rPr lang="ru-RU" sz="1600" b="1" u="sng" dirty="0"/>
              <a:t>документированного описания керна, шлифов </a:t>
            </a:r>
            <a:r>
              <a:rPr lang="ru-RU" sz="1600" dirty="0"/>
              <a:t>по скважинам</a:t>
            </a:r>
            <a:r>
              <a:rPr lang="ru-RU" sz="1600" dirty="0" smtClean="0"/>
              <a:t>,, </a:t>
            </a:r>
            <a:r>
              <a:rPr lang="ru-RU" sz="1600" dirty="0"/>
              <a:t>представленного в ФГИС </a:t>
            </a:r>
            <a:r>
              <a:rPr lang="ru-RU" sz="1600" dirty="0" smtClean="0"/>
              <a:t>ЕФГИ </a:t>
            </a:r>
            <a:r>
              <a:rPr lang="ru-RU" sz="1600" dirty="0" smtClean="0">
                <a:solidFill>
                  <a:prstClr val="black"/>
                </a:solidFill>
              </a:rPr>
              <a:t>(</a:t>
            </a:r>
            <a:r>
              <a:rPr lang="ru-RU" sz="1600" dirty="0">
                <a:solidFill>
                  <a:prstClr val="black"/>
                </a:solidFill>
              </a:rPr>
              <a:t>подряд); </a:t>
            </a:r>
          </a:p>
          <a:p>
            <a:pPr lvl="0" algn="just"/>
            <a:r>
              <a:rPr lang="ru-RU" sz="1600" dirty="0" smtClean="0"/>
              <a:t>10. Наполнение  </a:t>
            </a:r>
            <a:r>
              <a:rPr lang="ru-RU" sz="1600" dirty="0"/>
              <a:t>федерального фонда геологической информации  интерпретированными  </a:t>
            </a:r>
            <a:r>
              <a:rPr lang="ru-RU" sz="1600" b="1" u="sng" dirty="0"/>
              <a:t>данными  о  ресурсном потенциале </a:t>
            </a:r>
            <a:r>
              <a:rPr lang="ru-RU" sz="1600" dirty="0"/>
              <a:t>недр Российской </a:t>
            </a:r>
            <a:r>
              <a:rPr lang="ru-RU" sz="1600" dirty="0" smtClean="0"/>
              <a:t>Федерации </a:t>
            </a:r>
            <a:r>
              <a:rPr lang="ru-RU" sz="1600" dirty="0" smtClean="0">
                <a:solidFill>
                  <a:prstClr val="black"/>
                </a:solidFill>
              </a:rPr>
              <a:t> </a:t>
            </a:r>
            <a:r>
              <a:rPr lang="ru-RU" sz="1600" dirty="0">
                <a:solidFill>
                  <a:prstClr val="black"/>
                </a:solidFill>
              </a:rPr>
              <a:t>(подряд</a:t>
            </a:r>
            <a:r>
              <a:rPr lang="ru-RU" sz="1600" dirty="0" smtClean="0">
                <a:solidFill>
                  <a:prstClr val="black"/>
                </a:solidFill>
              </a:rPr>
              <a:t>).</a:t>
            </a:r>
            <a:endParaRPr lang="ru-RU" sz="1600" dirty="0">
              <a:solidFill>
                <a:prstClr val="black"/>
              </a:solidFill>
            </a:endParaRPr>
          </a:p>
          <a:p>
            <a:pPr algn="just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23758192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1800" b="1" dirty="0" smtClean="0">
              <a:solidFill>
                <a:srgbClr val="FF0000"/>
              </a:solidFill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ru-RU" sz="6000" b="1" dirty="0" smtClean="0">
                <a:solidFill>
                  <a:srgbClr val="FF0000"/>
                </a:solidFill>
                <a:ea typeface="+mj-ea"/>
                <a:cs typeface="+mj-cs"/>
              </a:rPr>
              <a:t>  Спасибо!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2004629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91264" cy="1354162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FF0000"/>
                </a:solidFill>
              </a:rPr>
              <a:t>1.1.Формирование Сводного </a:t>
            </a:r>
            <a:r>
              <a:rPr lang="ru-RU" sz="1800" b="1" dirty="0">
                <a:solidFill>
                  <a:srgbClr val="FF0000"/>
                </a:solidFill>
              </a:rPr>
              <a:t>Государственного реестра работ по геологическому изучению недр в Российской Федерации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19256" cy="4968552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Ведение  </a:t>
            </a:r>
            <a:r>
              <a:rPr lang="ru-RU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Государственный реестр работ по геологическому изучению </a:t>
            </a:r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недр. Внесено </a:t>
            </a:r>
            <a:r>
              <a:rPr lang="ru-RU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40596 работ, в том числе в течение 2017 г. </a:t>
            </a:r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внесено </a:t>
            </a:r>
            <a:r>
              <a:rPr lang="ru-RU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3600 работ </a:t>
            </a:r>
            <a:endParaRPr lang="ru-RU" sz="16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/>
            <a:endParaRPr lang="ru-RU" sz="16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/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  </a:t>
            </a:r>
            <a:r>
              <a:rPr lang="ru-RU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2017 </a:t>
            </a:r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году организована  работы по регистрации с </a:t>
            </a:r>
            <a:r>
              <a:rPr lang="ru-RU" sz="1600" b="1" u="sng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помощью программного комплекса государственной регистрации работ </a:t>
            </a:r>
            <a:r>
              <a:rPr lang="ru-RU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по геологическому изучению недр </a:t>
            </a:r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зарегистрировано </a:t>
            </a:r>
            <a:r>
              <a:rPr lang="ru-RU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510 работ (Роснедра – 96 работ; </a:t>
            </a:r>
            <a:r>
              <a:rPr lang="ru-RU" sz="16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Центрнедра</a:t>
            </a:r>
            <a:r>
              <a:rPr lang="ru-RU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- 414</a:t>
            </a:r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). Подготовлен  проект  приказа о его внедрении, находится в Роснедра с 2016 г..     Внедрение позволит уйти  от массы ошибок, от  выписок, двойного  ввода в ИС-Недра. </a:t>
            </a:r>
          </a:p>
          <a:p>
            <a:pPr algn="just"/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Проводим и  будем интенсивно дальше проводить  работу по приведению выписок из реестров, поступающих с мест  к требованиям регламента. </a:t>
            </a:r>
          </a:p>
          <a:p>
            <a:pPr marL="0" indent="0" algn="just">
              <a:buNone/>
            </a:pPr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                     </a:t>
            </a:r>
          </a:p>
          <a:p>
            <a:pPr algn="just"/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Осуществляется размещении </a:t>
            </a:r>
            <a:r>
              <a:rPr lang="ru-RU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 сети Интернет </a:t>
            </a:r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Сводного </a:t>
            </a:r>
            <a:r>
              <a:rPr lang="ru-RU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Государственного реестра работ по геологическому изучению недр в Российской Федерации по состоянию на конец каждого отчетного квартала и года в объеме поступлений </a:t>
            </a:r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материалов.</a:t>
            </a:r>
          </a:p>
        </p:txBody>
      </p:sp>
    </p:spTree>
    <p:extLst>
      <p:ext uri="{BB962C8B-B14F-4D97-AF65-F5344CB8AC3E}">
        <p14:creationId xmlns:p14="http://schemas.microsoft.com/office/powerpoint/2010/main" xmlns="" val="1429667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19113"/>
            <a:ext cx="8352928" cy="1253703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FF0000"/>
                </a:solidFill>
              </a:rPr>
              <a:t>1.2. Проверка </a:t>
            </a:r>
            <a:r>
              <a:rPr lang="ru-RU" sz="1800" b="1" dirty="0">
                <a:solidFill>
                  <a:srgbClr val="FF0000"/>
                </a:solidFill>
              </a:rPr>
              <a:t>справок территориальных фондов </a:t>
            </a:r>
            <a:r>
              <a:rPr lang="ru-RU" sz="1800" b="1" dirty="0" smtClean="0">
                <a:solidFill>
                  <a:srgbClr val="FF0000"/>
                </a:solidFill>
              </a:rPr>
              <a:t>о </a:t>
            </a:r>
            <a:r>
              <a:rPr lang="ru-RU" sz="1800" b="1" dirty="0">
                <a:solidFill>
                  <a:srgbClr val="FF0000"/>
                </a:solidFill>
              </a:rPr>
              <a:t>соответствии координат предлагаемого участка недр паспорту месторождения или проявления полезного ископаемого, о запасах и прогнозных ресурсах полезного ископаемого на участке </a:t>
            </a:r>
            <a:r>
              <a:rPr lang="ru-RU" sz="1800" b="1" dirty="0" smtClean="0">
                <a:solidFill>
                  <a:srgbClr val="FF0000"/>
                </a:solidFill>
              </a:rPr>
              <a:t>недр</a:t>
            </a: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2344" y="1844824"/>
            <a:ext cx="8171738" cy="4824536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Работы в 2018 г.  выполняются в рамках «Методических </a:t>
            </a:r>
            <a:r>
              <a:rPr lang="ru-RU" sz="16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рекомендации по формированию участков недр и последующему включению их в перечень участков недр, предлагаемых для предоставления в </a:t>
            </a:r>
            <a:r>
              <a:rPr lang="ru-RU" sz="16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пользование….» . </a:t>
            </a:r>
            <a:r>
              <a:rPr lang="ru-RU" sz="16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Утверждены приказом № </a:t>
            </a:r>
            <a:r>
              <a:rPr lang="ru-RU" sz="16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35 от 02.02.2018, </a:t>
            </a:r>
            <a:r>
              <a:rPr lang="ru-RU" sz="16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который отменил приказ </a:t>
            </a:r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Роснедр </a:t>
            </a:r>
            <a:r>
              <a:rPr lang="ru-RU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от </a:t>
            </a:r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01.02.2017 </a:t>
            </a:r>
            <a:r>
              <a:rPr lang="ru-RU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г. № </a:t>
            </a:r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47</a:t>
            </a:r>
            <a:endParaRPr lang="ru-RU" sz="16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/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Материалы </a:t>
            </a:r>
            <a:r>
              <a:rPr lang="ru-RU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 ФГБУ «Росгеолфонд» представляются посредством системы электронного документооборота </a:t>
            </a:r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(ФГИС АСЛН</a:t>
            </a:r>
            <a:r>
              <a:rPr lang="ru-RU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 </a:t>
            </a:r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;</a:t>
            </a:r>
          </a:p>
          <a:p>
            <a:pPr algn="just"/>
            <a:endParaRPr lang="ru-RU" sz="16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/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В 2017 г. получены запросы от Департаментов </a:t>
            </a:r>
            <a:r>
              <a:rPr lang="ru-RU" sz="16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более 530 </a:t>
            </a:r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объектов, из них с первого предъявления принято  лишь 33 %.  </a:t>
            </a:r>
            <a:r>
              <a:rPr lang="ru-RU" sz="1600" dirty="0" err="1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Росгеолфонду</a:t>
            </a:r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установлен жёсткий срок проверки представленных сведений, не превышающий 15 рабочих дней с даты отправки объекта, зафиксированного в системе;. В первом квартале 2018 г. пришло </a:t>
            </a:r>
            <a:r>
              <a:rPr lang="ru-RU" sz="16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более 300 </a:t>
            </a:r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заявок.</a:t>
            </a:r>
          </a:p>
          <a:p>
            <a:pPr algn="just"/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В планах на 2018 г. реализовать комплексный подход: сбор отсутствующих отчетов, </a:t>
            </a:r>
            <a:r>
              <a:rPr lang="ru-RU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протоколов ТКЗ, </a:t>
            </a:r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ГКЗ, ЦКР, о прогнозных ресурсах и создание листков актуализации;</a:t>
            </a:r>
          </a:p>
          <a:p>
            <a:pPr algn="just"/>
            <a:r>
              <a:rPr lang="ru-RU" sz="16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Методические </a:t>
            </a:r>
            <a:r>
              <a:rPr lang="ru-RU" sz="16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рекомендации </a:t>
            </a:r>
            <a:r>
              <a:rPr lang="ru-RU" sz="1600" b="1" u="sng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</a:t>
            </a:r>
            <a:r>
              <a:rPr lang="ru-RU" sz="1600" b="1" u="sng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жесточили подход</a:t>
            </a:r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при оценке качества получаемых от фондов материалов из ТФГИ</a:t>
            </a:r>
            <a:endParaRPr lang="ru-RU" sz="16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48213" y="149781"/>
            <a:ext cx="228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>
                <a:solidFill>
                  <a:prstClr val="black"/>
                </a:solidFill>
                <a:ea typeface="+mj-ea"/>
                <a:cs typeface="+mj-cs"/>
              </a:rPr>
              <a:t>- </a:t>
            </a:r>
            <a:br>
              <a:rPr lang="ru-RU" sz="2400" b="1" dirty="0">
                <a:solidFill>
                  <a:prstClr val="black"/>
                </a:solidFill>
                <a:ea typeface="+mj-ea"/>
                <a:cs typeface="+mj-c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98311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prstClr val="black"/>
                </a:solidFill>
              </a:rPr>
              <a:t/>
            </a:r>
            <a:br>
              <a:rPr lang="ru-RU" sz="2400" b="1" dirty="0">
                <a:solidFill>
                  <a:prstClr val="black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>1.3.</a:t>
            </a:r>
            <a:r>
              <a:rPr lang="ru-RU" sz="1800" b="1" dirty="0" smtClean="0">
                <a:solidFill>
                  <a:prstClr val="black"/>
                </a:solidFill>
              </a:rPr>
              <a:t>  </a:t>
            </a:r>
            <a:r>
              <a:rPr lang="ru-RU" sz="1800" b="1" dirty="0" smtClean="0">
                <a:solidFill>
                  <a:srgbClr val="FF0000"/>
                </a:solidFill>
              </a:rPr>
              <a:t>Ведение  </a:t>
            </a:r>
            <a:r>
              <a:rPr lang="ru-RU" sz="1800" b="1" dirty="0">
                <a:solidFill>
                  <a:srgbClr val="FF0000"/>
                </a:solidFill>
              </a:rPr>
              <a:t>Государственного реестра участков недр, предоставленных для добычи полезных ископаемых, а также в целях, не связанных с их добычей, и лицензий на пользование </a:t>
            </a:r>
            <a:r>
              <a:rPr lang="ru-RU" sz="1800" b="1" dirty="0" smtClean="0">
                <a:solidFill>
                  <a:srgbClr val="FF0000"/>
                </a:solidFill>
              </a:rPr>
              <a:t>недрами</a:t>
            </a: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713387"/>
          </a:xfrm>
        </p:spPr>
        <p:txBody>
          <a:bodyPr>
            <a:noAutofit/>
          </a:bodyPr>
          <a:lstStyle/>
          <a:p>
            <a:pPr algn="just">
              <a:spcAft>
                <a:spcPts val="0"/>
              </a:spcAft>
            </a:pPr>
            <a:r>
              <a:rPr lang="ru-RU" sz="1600" dirty="0">
                <a:latin typeface="Arial" pitchFamily="34" charset="0"/>
                <a:ea typeface="Calibri"/>
                <a:cs typeface="Arial" pitchFamily="34" charset="0"/>
              </a:rPr>
              <a:t>По состоянию на </a:t>
            </a:r>
            <a:r>
              <a:rPr lang="ru-RU" sz="1600" dirty="0" smtClean="0">
                <a:latin typeface="Arial" pitchFamily="34" charset="0"/>
                <a:ea typeface="Calibri"/>
                <a:cs typeface="Arial" pitchFamily="34" charset="0"/>
              </a:rPr>
              <a:t>конец 2017 г</a:t>
            </a:r>
            <a:r>
              <a:rPr lang="ru-RU" sz="1600" dirty="0">
                <a:latin typeface="Arial" pitchFamily="34" charset="0"/>
                <a:ea typeface="Calibri"/>
                <a:cs typeface="Arial" pitchFamily="34" charset="0"/>
              </a:rPr>
              <a:t>. . </a:t>
            </a:r>
            <a:r>
              <a:rPr lang="ru-RU" sz="1600" dirty="0" smtClean="0">
                <a:latin typeface="Arial" pitchFamily="34" charset="0"/>
                <a:ea typeface="Calibri"/>
                <a:cs typeface="Arial" pitchFamily="34" charset="0"/>
              </a:rPr>
              <a:t>Реестре учтено </a:t>
            </a:r>
            <a:r>
              <a:rPr lang="ru-RU" sz="1600" dirty="0">
                <a:latin typeface="Arial" pitchFamily="34" charset="0"/>
                <a:ea typeface="Calibri"/>
                <a:cs typeface="Arial" pitchFamily="34" charset="0"/>
              </a:rPr>
              <a:t>74835  лицензий, из них действующие лицензии  составляют 18518 </a:t>
            </a:r>
            <a:r>
              <a:rPr lang="ru-RU" sz="1600" dirty="0" smtClean="0">
                <a:latin typeface="Arial" pitchFamily="34" charset="0"/>
                <a:ea typeface="Calibri"/>
                <a:cs typeface="Arial" pitchFamily="34" charset="0"/>
              </a:rPr>
              <a:t>лицензий.</a:t>
            </a:r>
          </a:p>
          <a:p>
            <a:pPr algn="just">
              <a:spcAft>
                <a:spcPts val="0"/>
              </a:spcAft>
            </a:pPr>
            <a:r>
              <a:rPr lang="ru-RU" sz="1600" dirty="0" smtClean="0">
                <a:latin typeface="Arial" pitchFamily="34" charset="0"/>
                <a:ea typeface="Calibri"/>
                <a:cs typeface="Arial" pitchFamily="34" charset="0"/>
              </a:rPr>
              <a:t>Содержание реестра полностью соответствует всем материалам, находящимся на хранении в </a:t>
            </a:r>
            <a:r>
              <a:rPr lang="ru-RU" sz="1600" dirty="0" err="1" smtClean="0">
                <a:latin typeface="Arial" pitchFamily="34" charset="0"/>
                <a:ea typeface="Calibri"/>
                <a:cs typeface="Arial" pitchFamily="34" charset="0"/>
              </a:rPr>
              <a:t>Росгеолфонде</a:t>
            </a:r>
            <a:r>
              <a:rPr lang="ru-RU" sz="1600" dirty="0" smtClean="0">
                <a:latin typeface="Arial" pitchFamily="34" charset="0"/>
                <a:ea typeface="Calibri"/>
                <a:cs typeface="Arial" pitchFamily="34" charset="0"/>
              </a:rPr>
              <a:t>, а его наполнение ведется  в непрерывном режиме по мере поступления материалов  в фонд</a:t>
            </a:r>
          </a:p>
          <a:p>
            <a:pPr algn="just"/>
            <a:r>
              <a:rPr lang="ru-RU" sz="1600" dirty="0" smtClean="0">
                <a:latin typeface="Arial" pitchFamily="34" charset="0"/>
                <a:ea typeface="Calibri"/>
                <a:cs typeface="Arial" pitchFamily="34" charset="0"/>
              </a:rPr>
              <a:t>Государственный </a:t>
            </a:r>
            <a:r>
              <a:rPr lang="ru-RU" sz="1600" dirty="0">
                <a:latin typeface="Arial" pitchFamily="34" charset="0"/>
                <a:ea typeface="Calibri"/>
                <a:cs typeface="Arial" pitchFamily="34" charset="0"/>
              </a:rPr>
              <a:t>реестр </a:t>
            </a:r>
            <a:r>
              <a:rPr lang="ru-RU" sz="1600" dirty="0" smtClean="0">
                <a:latin typeface="Arial" pitchFamily="34" charset="0"/>
                <a:ea typeface="Calibri"/>
                <a:cs typeface="Arial" pitchFamily="34" charset="0"/>
              </a:rPr>
              <a:t> представлен </a:t>
            </a:r>
            <a:r>
              <a:rPr lang="ru-RU" sz="1600" dirty="0">
                <a:latin typeface="Arial" pitchFamily="34" charset="0"/>
                <a:ea typeface="Calibri"/>
                <a:cs typeface="Arial" pitchFamily="34" charset="0"/>
              </a:rPr>
              <a:t>в сети Интернет на сайте ФГБУ «</a:t>
            </a:r>
            <a:r>
              <a:rPr lang="ru-RU" sz="1600" dirty="0" err="1">
                <a:latin typeface="Arial" pitchFamily="34" charset="0"/>
                <a:ea typeface="Calibri"/>
                <a:cs typeface="Arial" pitchFamily="34" charset="0"/>
              </a:rPr>
              <a:t>Росгеолфонд</a:t>
            </a:r>
            <a:r>
              <a:rPr lang="ru-RU" sz="1600" dirty="0">
                <a:latin typeface="Arial" pitchFamily="34" charset="0"/>
                <a:ea typeface="Calibri"/>
                <a:cs typeface="Arial" pitchFamily="34" charset="0"/>
              </a:rPr>
              <a:t>» </a:t>
            </a:r>
            <a:r>
              <a:rPr lang="ru-RU" sz="16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- </a:t>
            </a:r>
            <a:r>
              <a:rPr lang="en-US" sz="1600" u="sng" dirty="0">
                <a:solidFill>
                  <a:srgbClr val="0000FF"/>
                </a:solidFill>
                <a:latin typeface="Arial" pitchFamily="34" charset="0"/>
                <a:ea typeface="Calibri"/>
                <a:cs typeface="Arial" pitchFamily="34" charset="0"/>
                <a:hlinkClick r:id="rId2"/>
              </a:rPr>
              <a:t>www</a:t>
            </a:r>
            <a:r>
              <a:rPr lang="ru-RU" sz="1600" u="sng" dirty="0">
                <a:solidFill>
                  <a:srgbClr val="0000FF"/>
                </a:solidFill>
                <a:latin typeface="Arial" pitchFamily="34" charset="0"/>
                <a:ea typeface="Calibri"/>
                <a:cs typeface="Arial" pitchFamily="34" charset="0"/>
                <a:hlinkClick r:id="rId2"/>
              </a:rPr>
              <a:t>.</a:t>
            </a:r>
            <a:r>
              <a:rPr lang="en-US" sz="1600" u="sng" dirty="0" err="1">
                <a:solidFill>
                  <a:srgbClr val="0000FF"/>
                </a:solidFill>
                <a:latin typeface="Arial" pitchFamily="34" charset="0"/>
                <a:ea typeface="Calibri"/>
                <a:cs typeface="Arial" pitchFamily="34" charset="0"/>
                <a:hlinkClick r:id="rId2"/>
              </a:rPr>
              <a:t>rfgf</a:t>
            </a:r>
            <a:r>
              <a:rPr lang="ru-RU" sz="1400" u="sng" dirty="0">
                <a:solidFill>
                  <a:srgbClr val="0000FF"/>
                </a:solidFill>
                <a:latin typeface="Arial" pitchFamily="34" charset="0"/>
                <a:ea typeface="Calibri"/>
                <a:cs typeface="Arial" pitchFamily="34" charset="0"/>
                <a:hlinkClick r:id="rId2"/>
              </a:rPr>
              <a:t>.</a:t>
            </a:r>
            <a:r>
              <a:rPr lang="en-US" sz="1400" u="sng" dirty="0" err="1" smtClean="0">
                <a:solidFill>
                  <a:srgbClr val="0000FF"/>
                </a:solidFill>
                <a:latin typeface="Arial" pitchFamily="34" charset="0"/>
                <a:ea typeface="Calibri"/>
                <a:cs typeface="Arial" pitchFamily="34" charset="0"/>
                <a:hlinkClick r:id="rId2"/>
              </a:rPr>
              <a:t>ru</a:t>
            </a:r>
            <a:r>
              <a:rPr lang="ru-RU" sz="1400" u="sng" dirty="0" smtClean="0">
                <a:solidFill>
                  <a:srgbClr val="0000FF"/>
                </a:solidFill>
                <a:latin typeface="Arial" pitchFamily="34" charset="0"/>
                <a:ea typeface="Calibri"/>
                <a:cs typeface="Arial" pitchFamily="34" charset="0"/>
              </a:rPr>
              <a:t>              </a:t>
            </a:r>
          </a:p>
          <a:p>
            <a:pPr indent="450215" algn="just">
              <a:spcBef>
                <a:spcPts val="1200"/>
              </a:spcBef>
              <a:spcAft>
                <a:spcPts val="0"/>
              </a:spcAft>
              <a:tabLst>
                <a:tab pos="5940425" algn="l"/>
              </a:tabLst>
            </a:pPr>
            <a:r>
              <a:rPr lang="ru-RU" sz="1600" b="1" dirty="0" smtClean="0">
                <a:solidFill>
                  <a:srgbClr val="00B0F0"/>
                </a:solidFill>
                <a:latin typeface="Arial" pitchFamily="34" charset="0"/>
                <a:ea typeface="Times New Roman"/>
                <a:cs typeface="Arial" pitchFamily="34" charset="0"/>
              </a:rPr>
              <a:t>Проблема</a:t>
            </a:r>
            <a:r>
              <a:rPr lang="ru-RU" sz="1600" dirty="0" smtClean="0">
                <a:latin typeface="Arial" pitchFamily="34" charset="0"/>
                <a:ea typeface="Times New Roman"/>
                <a:cs typeface="Arial" pitchFamily="34" charset="0"/>
              </a:rPr>
              <a:t>: крайне актуален вопрос </a:t>
            </a:r>
            <a:r>
              <a:rPr lang="ru-RU" sz="1600" dirty="0">
                <a:latin typeface="Arial" pitchFamily="34" charset="0"/>
                <a:ea typeface="Times New Roman"/>
                <a:cs typeface="Arial" pitchFamily="34" charset="0"/>
              </a:rPr>
              <a:t>необходимости ведения </a:t>
            </a:r>
            <a:r>
              <a:rPr lang="ru-RU" sz="1600" b="1" u="sng" dirty="0">
                <a:latin typeface="Arial" pitchFamily="34" charset="0"/>
                <a:ea typeface="Times New Roman"/>
                <a:cs typeface="Arial" pitchFamily="34" charset="0"/>
              </a:rPr>
              <a:t>единого реестра лицензий на пользование недрами</a:t>
            </a:r>
            <a:r>
              <a:rPr lang="ru-RU" sz="1600" dirty="0">
                <a:latin typeface="Arial" pitchFamily="34" charset="0"/>
                <a:ea typeface="Times New Roman"/>
                <a:cs typeface="Arial" pitchFamily="34" charset="0"/>
              </a:rPr>
              <a:t>, включая ОПИ на территории РФ </a:t>
            </a:r>
            <a:r>
              <a:rPr lang="ru-RU" sz="1600" dirty="0" smtClean="0">
                <a:latin typeface="Arial" pitchFamily="34" charset="0"/>
                <a:ea typeface="Times New Roman"/>
                <a:cs typeface="Arial" pitchFamily="34" charset="0"/>
              </a:rPr>
              <a:t>сегодня:</a:t>
            </a:r>
          </a:p>
          <a:p>
            <a:pPr indent="450215" algn="just">
              <a:spcBef>
                <a:spcPts val="1200"/>
              </a:spcBef>
              <a:spcAft>
                <a:spcPts val="0"/>
              </a:spcAft>
              <a:tabLst>
                <a:tab pos="5940425" algn="l"/>
              </a:tabLst>
            </a:pPr>
            <a:r>
              <a:rPr lang="ru-RU" sz="1600" dirty="0" smtClean="0">
                <a:latin typeface="Arial" pitchFamily="34" charset="0"/>
                <a:ea typeface="Times New Roman"/>
                <a:cs typeface="Arial" pitchFamily="34" charset="0"/>
              </a:rPr>
              <a:t>-  </a:t>
            </a:r>
            <a:r>
              <a:rPr lang="ru-RU" sz="1600" dirty="0">
                <a:latin typeface="Arial" pitchFamily="34" charset="0"/>
                <a:ea typeface="Times New Roman"/>
                <a:cs typeface="Arial" pitchFamily="34" charset="0"/>
              </a:rPr>
              <a:t>Внести изменения в ст. 28 Закона Российской Федерации «О недрах», законодательно закрепив </a:t>
            </a:r>
            <a:r>
              <a:rPr lang="ru-RU" sz="1600" b="1" u="sng" dirty="0">
                <a:latin typeface="Arial" pitchFamily="34" charset="0"/>
                <a:ea typeface="Times New Roman"/>
                <a:cs typeface="Arial" pitchFamily="34" charset="0"/>
              </a:rPr>
              <a:t>ведение единого </a:t>
            </a:r>
            <a:r>
              <a:rPr lang="ru-RU" sz="1600" dirty="0">
                <a:latin typeface="Arial" pitchFamily="34" charset="0"/>
                <a:ea typeface="Times New Roman"/>
                <a:cs typeface="Arial" pitchFamily="34" charset="0"/>
              </a:rPr>
              <a:t>(без исключений по видам полезных ископаемых)</a:t>
            </a:r>
            <a:r>
              <a:rPr lang="ru-RU" sz="1600" u="sng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1600" dirty="0">
                <a:latin typeface="Arial" pitchFamily="34" charset="0"/>
                <a:ea typeface="Times New Roman"/>
                <a:cs typeface="Arial" pitchFamily="34" charset="0"/>
              </a:rPr>
              <a:t>государственного реестра участков недр, предоставленных в пользование, и лицензий на пользование недрами.</a:t>
            </a:r>
          </a:p>
          <a:p>
            <a:pPr indent="450215" algn="just">
              <a:spcBef>
                <a:spcPts val="1200"/>
              </a:spcBef>
              <a:spcAft>
                <a:spcPts val="0"/>
              </a:spcAft>
              <a:tabLst>
                <a:tab pos="5940425" algn="l"/>
              </a:tabLst>
            </a:pPr>
            <a:r>
              <a:rPr lang="ru-RU" sz="1600" dirty="0" smtClean="0">
                <a:latin typeface="Arial" pitchFamily="34" charset="0"/>
                <a:ea typeface="Times New Roman"/>
                <a:cs typeface="Arial" pitchFamily="34" charset="0"/>
              </a:rPr>
              <a:t>Подготовить </a:t>
            </a:r>
            <a:r>
              <a:rPr lang="ru-RU" sz="1600" dirty="0">
                <a:latin typeface="Arial" pitchFamily="34" charset="0"/>
                <a:ea typeface="Times New Roman"/>
                <a:cs typeface="Arial" pitchFamily="34" charset="0"/>
              </a:rPr>
              <a:t>и утвердить в Минприроды России </a:t>
            </a:r>
            <a:r>
              <a:rPr lang="ru-RU" sz="1600" b="1" u="sng" dirty="0">
                <a:latin typeface="Arial" pitchFamily="34" charset="0"/>
                <a:ea typeface="Times New Roman"/>
                <a:cs typeface="Arial" pitchFamily="34" charset="0"/>
              </a:rPr>
              <a:t>Порядок </a:t>
            </a:r>
            <a:r>
              <a:rPr lang="ru-RU" sz="1600" b="1" u="sng" dirty="0" smtClean="0">
                <a:latin typeface="Arial" pitchFamily="34" charset="0"/>
                <a:ea typeface="Times New Roman"/>
                <a:cs typeface="Arial" pitchFamily="34" charset="0"/>
              </a:rPr>
              <a:t>ведения </a:t>
            </a:r>
            <a:r>
              <a:rPr lang="ru-RU" sz="1600" dirty="0" smtClean="0">
                <a:latin typeface="Arial" pitchFamily="34" charset="0"/>
                <a:ea typeface="Times New Roman"/>
                <a:cs typeface="Arial" pitchFamily="34" charset="0"/>
              </a:rPr>
              <a:t>единого реестра, </a:t>
            </a:r>
            <a:r>
              <a:rPr lang="ru-RU" sz="1600" dirty="0">
                <a:latin typeface="Arial" pitchFamily="34" charset="0"/>
                <a:ea typeface="Times New Roman"/>
                <a:cs typeface="Arial" pitchFamily="34" charset="0"/>
              </a:rPr>
              <a:t>определяющий в том числе представление в электронном виде данных и копий лицензий от субъектов РФ в </a:t>
            </a:r>
            <a:r>
              <a:rPr lang="ru-RU" sz="1600" dirty="0" err="1" smtClean="0">
                <a:latin typeface="Arial" pitchFamily="34" charset="0"/>
                <a:ea typeface="Times New Roman"/>
                <a:cs typeface="Arial" pitchFamily="34" charset="0"/>
              </a:rPr>
              <a:t>Росгеолфонд</a:t>
            </a:r>
            <a:r>
              <a:rPr lang="ru-RU" sz="1600" dirty="0" smtClean="0">
                <a:latin typeface="Arial" pitchFamily="34" charset="0"/>
                <a:ea typeface="Times New Roman"/>
                <a:cs typeface="Arial" pitchFamily="34" charset="0"/>
              </a:rPr>
              <a:t> и ТФГИ.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algn="just"/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0360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424936" cy="1412776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ru-RU" sz="1600" b="1" dirty="0">
                <a:solidFill>
                  <a:prstClr val="black"/>
                </a:solidFill>
              </a:rPr>
              <a:t/>
            </a:r>
            <a:br>
              <a:rPr lang="ru-RU" sz="1600" b="1" dirty="0">
                <a:solidFill>
                  <a:prstClr val="black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>1.4</a:t>
            </a:r>
            <a:r>
              <a:rPr lang="ru-RU" sz="1800" b="1" dirty="0" smtClean="0">
                <a:solidFill>
                  <a:srgbClr val="FF0000"/>
                </a:solidFill>
                <a:latin typeface="+mn-lt"/>
              </a:rPr>
              <a:t>. </a:t>
            </a:r>
            <a:r>
              <a:rPr lang="ru-RU" sz="1800" b="1" cap="small" dirty="0">
                <a:solidFill>
                  <a:srgbClr val="FF0000"/>
                </a:solidFill>
                <a:latin typeface="+mn-lt"/>
                <a:ea typeface="Calibri"/>
              </a:rPr>
              <a:t>Подготовка </a:t>
            </a:r>
            <a:r>
              <a:rPr lang="ru-RU" sz="1800" b="1" cap="small" dirty="0" smtClean="0">
                <a:solidFill>
                  <a:srgbClr val="FF0000"/>
                </a:solidFill>
                <a:latin typeface="+mn-lt"/>
                <a:ea typeface="Calibri"/>
              </a:rPr>
              <a:t>и издание  Государственного баланса запасов полезных ископаемых;  </a:t>
            </a:r>
            <a:r>
              <a:rPr lang="ru-RU" sz="1800" b="1" cap="small" dirty="0">
                <a:solidFill>
                  <a:srgbClr val="FF0000"/>
                </a:solidFill>
                <a:latin typeface="+mn-lt"/>
                <a:ea typeface="Calibri"/>
              </a:rPr>
              <a:t>Сборника сводных материалов о запасах общераспространенных полезных ископаемых Российской Федерации;   </a:t>
            </a:r>
            <a:r>
              <a:rPr lang="ru-RU" sz="1800" b="1" cap="small" dirty="0" smtClean="0">
                <a:solidFill>
                  <a:srgbClr val="FF0000"/>
                </a:solidFill>
                <a:latin typeface="+mn-lt"/>
                <a:ea typeface="Calibri"/>
              </a:rPr>
              <a:t>Сборника  </a:t>
            </a:r>
            <a:r>
              <a:rPr lang="ru-RU" sz="1800" b="1" cap="small" dirty="0">
                <a:solidFill>
                  <a:srgbClr val="FF0000"/>
                </a:solidFill>
                <a:latin typeface="+mn-lt"/>
                <a:ea typeface="Calibri"/>
              </a:rPr>
              <a:t>прогнозных ресурсов твердых ПИ и твердых горючих </a:t>
            </a:r>
            <a:r>
              <a:rPr lang="ru-RU" sz="1800" b="1" cap="small" dirty="0" smtClean="0">
                <a:solidFill>
                  <a:srgbClr val="FF0000"/>
                </a:solidFill>
                <a:latin typeface="+mn-lt"/>
                <a:ea typeface="Calibri"/>
              </a:rPr>
              <a:t>ПИ</a:t>
            </a:r>
            <a:endParaRPr lang="ru-RU" sz="1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301608" cy="5184576"/>
          </a:xfrm>
        </p:spPr>
        <p:txBody>
          <a:bodyPr>
            <a:noAutofit/>
          </a:bodyPr>
          <a:lstStyle/>
          <a:p>
            <a:pPr lvl="0" indent="0" algn="just">
              <a:buNone/>
            </a:pPr>
            <a:r>
              <a:rPr lang="ru-RU" sz="1600" dirty="0" smtClean="0">
                <a:latin typeface="Arial" pitchFamily="34" charset="0"/>
                <a:ea typeface="Times New Roman"/>
                <a:cs typeface="Arial" pitchFamily="34" charset="0"/>
              </a:rPr>
              <a:t>Постановление </a:t>
            </a:r>
            <a:r>
              <a:rPr lang="ru-RU" sz="1600" dirty="0">
                <a:latin typeface="Arial" pitchFamily="34" charset="0"/>
                <a:ea typeface="Times New Roman"/>
                <a:cs typeface="Arial" pitchFamily="34" charset="0"/>
              </a:rPr>
              <a:t>Правительства РФ от 16.02.2017 № 194 «О признании утратившими  силу некоторых  решений  Правительства РФ по вопросу предоставления  государственной отчетности в фонды геологической информации</a:t>
            </a:r>
            <a:r>
              <a:rPr lang="ru-RU" sz="1600" dirty="0" smtClean="0">
                <a:latin typeface="Arial" pitchFamily="34" charset="0"/>
                <a:ea typeface="Times New Roman"/>
                <a:cs typeface="Arial" pitchFamily="34" charset="0"/>
              </a:rPr>
              <a:t>» - отменено  Постановление </a:t>
            </a:r>
            <a:r>
              <a:rPr lang="ru-RU" sz="1600" dirty="0">
                <a:latin typeface="Arial" pitchFamily="34" charset="0"/>
                <a:ea typeface="Times New Roman"/>
                <a:cs typeface="Arial" pitchFamily="34" charset="0"/>
              </a:rPr>
              <a:t>Правительства РФ от 28.02.1996 № 215 </a:t>
            </a:r>
            <a:endParaRPr lang="ru-RU" sz="1600" b="1" cap="small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lvl="0" indent="0" algn="just">
              <a:buNone/>
            </a:pPr>
            <a:r>
              <a:rPr lang="ru-RU" sz="1600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1600" dirty="0">
                <a:latin typeface="Arial" pitchFamily="34" charset="0"/>
                <a:ea typeface="Calibri"/>
                <a:cs typeface="Arial" pitchFamily="34" charset="0"/>
              </a:rPr>
              <a:t>Приказ Минприроды России от 17.08.2016  № 434 «Об утверждении Порядка представления государственной отчетности пользователями  недр, осуществляющими   разведку месторождений и  добычу полезных ископаемых, в федеральный фонд геологической информации  и его территориальные фонды, а также  в фонды геологической информации субъектов РФ, если пользование  недрами осуществляется  на участках  недр  местного значения».</a:t>
            </a:r>
            <a:r>
              <a:rPr lang="ru-RU" sz="1600" dirty="0" smtClean="0">
                <a:highlight>
                  <a:srgbClr val="FF0000"/>
                </a:highlight>
                <a:latin typeface="Arial" pitchFamily="34" charset="0"/>
                <a:ea typeface="Times New Roman"/>
                <a:cs typeface="Arial" pitchFamily="34" charset="0"/>
              </a:rPr>
              <a:t> </a:t>
            </a:r>
          </a:p>
          <a:p>
            <a:pPr algn="just">
              <a:spcAft>
                <a:spcPts val="1000"/>
              </a:spcAft>
            </a:pPr>
            <a:r>
              <a:rPr lang="ru-RU" sz="1600" dirty="0" smtClean="0">
                <a:latin typeface="Arial" pitchFamily="34" charset="0"/>
                <a:ea typeface="Calibri"/>
                <a:cs typeface="Arial" pitchFamily="34" charset="0"/>
              </a:rPr>
              <a:t> Приказ  </a:t>
            </a:r>
            <a:r>
              <a:rPr lang="ru-RU" sz="1600" dirty="0">
                <a:latin typeface="Arial" pitchFamily="34" charset="0"/>
                <a:ea typeface="Calibri"/>
                <a:cs typeface="Arial" pitchFamily="34" charset="0"/>
              </a:rPr>
              <a:t>Росстата от 21.12.2016 № 844 «Об утверждении статистического  инструментария для организации Федеральным агентством по недропользования федерального  статистического наблюдения  за состоянием и изменением  запасов и ресурсов категории </a:t>
            </a:r>
            <a:r>
              <a:rPr lang="en-US" sz="1600" dirty="0">
                <a:latin typeface="Arial" pitchFamily="34" charset="0"/>
                <a:ea typeface="Calibri"/>
                <a:cs typeface="Arial" pitchFamily="34" charset="0"/>
              </a:rPr>
              <a:t>D</a:t>
            </a:r>
            <a:r>
              <a:rPr lang="ru-RU" sz="1600" baseline="-25000" dirty="0">
                <a:latin typeface="Arial" pitchFamily="34" charset="0"/>
                <a:ea typeface="Calibri"/>
                <a:cs typeface="Arial" pitchFamily="34" charset="0"/>
              </a:rPr>
              <a:t>0</a:t>
            </a:r>
            <a:r>
              <a:rPr lang="ru-RU" sz="1600" dirty="0">
                <a:latin typeface="Arial" pitchFamily="34" charset="0"/>
                <a:ea typeface="Calibri"/>
                <a:cs typeface="Arial" pitchFamily="34" charset="0"/>
              </a:rPr>
              <a:t>  нефти, газа, </a:t>
            </a:r>
            <a:r>
              <a:rPr lang="ru-RU" sz="1600" dirty="0" smtClean="0">
                <a:latin typeface="Arial" pitchFamily="34" charset="0"/>
                <a:ea typeface="Calibri"/>
                <a:cs typeface="Arial" pitchFamily="34" charset="0"/>
              </a:rPr>
              <a:t>конденсата</a:t>
            </a:r>
            <a:r>
              <a:rPr lang="ru-RU" sz="1600" dirty="0">
                <a:latin typeface="Arial" pitchFamily="34" charset="0"/>
                <a:ea typeface="Calibri"/>
                <a:cs typeface="Arial" pitchFamily="34" charset="0"/>
              </a:rPr>
              <a:t>, этана, пропана, бутанов, серы, гелия, азота, углекислого газа, примесей ванадия и  никеля в </a:t>
            </a:r>
            <a:r>
              <a:rPr lang="ru-RU" sz="1600" dirty="0" smtClean="0">
                <a:latin typeface="Arial" pitchFamily="34" charset="0"/>
                <a:ea typeface="Calibri"/>
                <a:cs typeface="Arial" pitchFamily="34" charset="0"/>
              </a:rPr>
              <a:t>нефти»</a:t>
            </a:r>
          </a:p>
          <a:p>
            <a:pPr algn="just">
              <a:spcAft>
                <a:spcPts val="1000"/>
              </a:spcAft>
            </a:pPr>
            <a:r>
              <a:rPr lang="ru-RU" sz="1600" dirty="0">
                <a:latin typeface="Arial" pitchFamily="34" charset="0"/>
                <a:ea typeface="Times New Roman"/>
                <a:cs typeface="Arial" pitchFamily="34" charset="0"/>
              </a:rPr>
              <a:t>Приказ Роснедр от 14.03.2018 №95 «О снятии помет «Для служебного пользования» с выпусков </a:t>
            </a:r>
            <a:r>
              <a:rPr lang="ru-RU" sz="1600" dirty="0" smtClean="0">
                <a:latin typeface="Arial" pitchFamily="34" charset="0"/>
                <a:ea typeface="Times New Roman"/>
                <a:cs typeface="Arial" pitchFamily="34" charset="0"/>
              </a:rPr>
              <a:t>Государственного </a:t>
            </a:r>
            <a:r>
              <a:rPr lang="ru-RU" sz="1600" dirty="0">
                <a:latin typeface="Arial" pitchFamily="34" charset="0"/>
                <a:ea typeface="Times New Roman"/>
                <a:cs typeface="Arial" pitchFamily="34" charset="0"/>
              </a:rPr>
              <a:t>баланса запасов полезных ископаемых РФ». </a:t>
            </a:r>
            <a:endParaRPr lang="ru-RU" sz="1600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3429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280920" cy="6192688"/>
          </a:xfrm>
        </p:spPr>
        <p:txBody>
          <a:bodyPr>
            <a:noAutofit/>
          </a:bodyPr>
          <a:lstStyle/>
          <a:p>
            <a:pPr lvl="0" indent="0" algn="just">
              <a:buNone/>
            </a:pPr>
            <a:r>
              <a:rPr lang="ru-RU" sz="1600" cap="small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- </a:t>
            </a:r>
            <a:r>
              <a:rPr lang="ru-RU" sz="1600" b="1" cap="small" dirty="0" smtClean="0">
                <a:latin typeface="Arial" pitchFamily="34" charset="0"/>
                <a:ea typeface="Calibri"/>
                <a:cs typeface="Arial" pitchFamily="34" charset="0"/>
              </a:rPr>
              <a:t>отмена понятия территориальный баланс запасов полезных ископаемых</a:t>
            </a:r>
            <a:r>
              <a:rPr lang="ru-RU" sz="1600" cap="small" dirty="0" smtClean="0">
                <a:latin typeface="Arial" pitchFamily="34" charset="0"/>
                <a:ea typeface="Calibri"/>
                <a:cs typeface="Arial" pitchFamily="34" charset="0"/>
              </a:rPr>
              <a:t>, 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Подготовка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сведений о состоянии и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изменении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запасов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необщераспространенных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полезных ископаемых;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1600" cap="small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       -  </a:t>
            </a:r>
            <a:r>
              <a:rPr lang="ru-RU" sz="1600" b="1" cap="small" dirty="0" smtClean="0">
                <a:latin typeface="Arial" pitchFamily="34" charset="0"/>
                <a:ea typeface="Calibri"/>
                <a:cs typeface="Arial" pitchFamily="34" charset="0"/>
              </a:rPr>
              <a:t>отмена понятия  важнейшие полезные ископаемые</a:t>
            </a:r>
            <a:r>
              <a:rPr lang="ru-RU" sz="1600" b="1" cap="small" dirty="0">
                <a:latin typeface="Arial" pitchFamily="34" charset="0"/>
                <a:ea typeface="Calibri"/>
                <a:cs typeface="Arial" pitchFamily="34" charset="0"/>
              </a:rPr>
              <a:t>;</a:t>
            </a:r>
            <a:endParaRPr lang="ru-RU" sz="1600" b="1" cap="small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lvl="0" indent="0" algn="just">
              <a:buNone/>
            </a:pPr>
            <a:r>
              <a:rPr lang="ru-RU" sz="1600" b="1" cap="small" dirty="0" smtClean="0">
                <a:latin typeface="Arial" pitchFamily="34" charset="0"/>
                <a:ea typeface="Calibri"/>
                <a:cs typeface="Arial" pitchFamily="34" charset="0"/>
              </a:rPr>
              <a:t>- переход на новую  классификацию запасов и ресурсов нефти и горючих газов при  - подготовке и издании </a:t>
            </a:r>
            <a:r>
              <a:rPr lang="ru-RU" sz="1600" b="1" cap="small" dirty="0" err="1" smtClean="0">
                <a:latin typeface="Arial" pitchFamily="34" charset="0"/>
                <a:ea typeface="Calibri"/>
                <a:cs typeface="Arial" pitchFamily="34" charset="0"/>
              </a:rPr>
              <a:t>госбаланса</a:t>
            </a:r>
            <a:r>
              <a:rPr lang="ru-RU" sz="1600" b="1" cap="small" dirty="0" smtClean="0">
                <a:latin typeface="Arial" pitchFamily="34" charset="0"/>
                <a:ea typeface="Calibri"/>
                <a:cs typeface="Arial" pitchFamily="34" charset="0"/>
              </a:rPr>
              <a:t> по углеводородному сырью;</a:t>
            </a:r>
          </a:p>
          <a:p>
            <a:pPr lvl="0" indent="0" algn="just">
              <a:buNone/>
            </a:pPr>
            <a:r>
              <a:rPr lang="ru-RU" sz="1600" b="1" cap="small" dirty="0" smtClean="0">
                <a:latin typeface="Arial" pitchFamily="34" charset="0"/>
                <a:ea typeface="Calibri"/>
                <a:cs typeface="Arial" pitchFamily="34" charset="0"/>
              </a:rPr>
              <a:t>- взят курс на электронную форму сбора всех форм государственной </a:t>
            </a:r>
            <a:r>
              <a:rPr lang="ru-RU" sz="1600" b="1" cap="small" dirty="0" err="1" smtClean="0">
                <a:latin typeface="Arial" pitchFamily="34" charset="0"/>
                <a:ea typeface="Calibri"/>
                <a:cs typeface="Arial" pitchFamily="34" charset="0"/>
              </a:rPr>
              <a:t>статотчетности</a:t>
            </a:r>
            <a:endParaRPr lang="ru-RU" sz="1600" b="1" cap="small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628650" indent="-285750" algn="just">
              <a:buFontTx/>
              <a:buChar char="-"/>
            </a:pPr>
            <a:r>
              <a:rPr lang="ru-RU" sz="1600" b="1" cap="small" dirty="0" smtClean="0">
                <a:latin typeface="Arial" pitchFamily="34" charset="0"/>
                <a:ea typeface="Calibri"/>
                <a:cs typeface="Arial" pitchFamily="34" charset="0"/>
              </a:rPr>
              <a:t>Снятие помет «ДСП» с </a:t>
            </a:r>
            <a:r>
              <a:rPr lang="ru-RU" sz="1600" b="1" cap="small" dirty="0" err="1" smtClean="0">
                <a:latin typeface="Arial" pitchFamily="34" charset="0"/>
                <a:ea typeface="Calibri"/>
                <a:cs typeface="Arial" pitchFamily="34" charset="0"/>
              </a:rPr>
              <a:t>госбалансов</a:t>
            </a:r>
            <a:r>
              <a:rPr lang="ru-RU" sz="1600" b="1" cap="small" dirty="0" smtClean="0">
                <a:latin typeface="Arial" pitchFamily="34" charset="0"/>
                <a:ea typeface="Calibri"/>
                <a:cs typeface="Arial" pitchFamily="34" charset="0"/>
              </a:rPr>
              <a:t>  за период 2004-2016   гг.</a:t>
            </a:r>
          </a:p>
          <a:p>
            <a:pPr indent="0" algn="just">
              <a:buNone/>
            </a:pPr>
            <a:endParaRPr lang="ru-RU" sz="1600" b="1" cap="small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lvl="0" indent="450215" algn="just"/>
            <a:r>
              <a:rPr lang="ru-RU" sz="1600" b="1" cap="small" dirty="0" smtClean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Подготовка  и издание  </a:t>
            </a:r>
            <a:r>
              <a:rPr lang="ru-RU" sz="1600" b="1" cap="small" dirty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Государственного баланса запасов полезных ископаемых </a:t>
            </a:r>
            <a:endParaRPr lang="ru-RU" sz="1600" b="1" cap="small" dirty="0" smtClean="0">
              <a:solidFill>
                <a:srgbClr val="FF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 indent="0" algn="just">
              <a:buNone/>
            </a:pP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- В 2 планах  2018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г.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предусмотрено 100 выпусков </a:t>
            </a:r>
            <a:r>
              <a:rPr lang="ru-RU" sz="1600" dirty="0" err="1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госбалансов</a:t>
            </a:r>
            <a:endParaRPr lang="ru-RU" sz="1600" b="1" cap="small" dirty="0">
              <a:solidFill>
                <a:srgbClr val="FF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 indent="0" algn="just">
              <a:buNone/>
            </a:pP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- В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2017 г.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получено  и обработано: </a:t>
            </a:r>
            <a:r>
              <a:rPr lang="ru-RU" sz="1600" b="1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всего </a:t>
            </a:r>
            <a:r>
              <a:rPr lang="ru-RU" sz="1600" b="1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форм 32601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, по системе электронного сбора получено </a:t>
            </a:r>
            <a:r>
              <a:rPr lang="ru-RU" sz="1600" b="1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22234 форм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; территориальных балансов– </a:t>
            </a:r>
            <a:r>
              <a:rPr lang="ru-RU" sz="1600" b="1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1256 </a:t>
            </a:r>
            <a:r>
              <a:rPr lang="ru-RU" sz="1600" b="1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балансов;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Государственным балансом учтено порядка </a:t>
            </a:r>
            <a:r>
              <a:rPr lang="ru-RU" sz="1600" b="1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37000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месторождений (без торфа): 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ТПИ – 11888 ,ТПИ-уголь – 1894, УВС </a:t>
            </a:r>
            <a:r>
              <a:rPr lang="ru-RU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3706, ПВ- 19404;</a:t>
            </a:r>
            <a:endParaRPr lang="ru-RU" sz="1600" dirty="0">
              <a:solidFill>
                <a:prstClr val="black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0" lvl="0" indent="0" algn="just">
              <a:buNone/>
            </a:pP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         На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сайте </a:t>
            </a:r>
            <a:r>
              <a:rPr lang="ru-RU" sz="1600" dirty="0" err="1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Росгеолфонда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 регулярно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актуализируется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перечень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                        </a:t>
            </a:r>
            <a:r>
              <a:rPr lang="ru-RU" sz="1600" dirty="0" err="1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недропользователей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, своевременно не предоставивших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формы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государственной статистической отчетности.</a:t>
            </a:r>
          </a:p>
          <a:p>
            <a:pPr lvl="0" algn="just"/>
            <a:r>
              <a:rPr lang="ru-RU" sz="1600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На сайте </a:t>
            </a:r>
            <a:r>
              <a:rPr lang="ru-RU" sz="1600" dirty="0" err="1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Росгеолфонда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организован доступ «</a:t>
            </a:r>
            <a:r>
              <a:rPr lang="ru-RU" sz="1600" b="1" dirty="0" smtClean="0">
                <a:solidFill>
                  <a:srgbClr val="354768"/>
                </a:solidFill>
                <a:latin typeface="Arial" pitchFamily="34" charset="0"/>
                <a:cs typeface="Arial" pitchFamily="34" charset="0"/>
              </a:rPr>
              <a:t>Архиву электронных </a:t>
            </a:r>
            <a:r>
              <a:rPr lang="ru-RU" sz="1600" b="1" dirty="0">
                <a:solidFill>
                  <a:srgbClr val="354768"/>
                </a:solidFill>
                <a:latin typeface="Arial" pitchFamily="34" charset="0"/>
                <a:cs typeface="Arial" pitchFamily="34" charset="0"/>
              </a:rPr>
              <a:t>изданий выпусков Государственного баланса запасов полезных ископаемых Российской </a:t>
            </a:r>
            <a:r>
              <a:rPr lang="ru-RU" sz="1600" b="1" dirty="0" smtClean="0">
                <a:solidFill>
                  <a:srgbClr val="354768"/>
                </a:solidFill>
                <a:latin typeface="Arial" pitchFamily="34" charset="0"/>
                <a:cs typeface="Arial" pitchFamily="34" charset="0"/>
              </a:rPr>
              <a:t>Федерации» (</a:t>
            </a:r>
            <a:r>
              <a:rPr lang="ru-RU" sz="1600" dirty="0" smtClean="0">
                <a:solidFill>
                  <a:srgbClr val="354768"/>
                </a:solidFill>
                <a:latin typeface="Arial" pitchFamily="34" charset="0"/>
                <a:cs typeface="Arial" pitchFamily="34" charset="0"/>
              </a:rPr>
              <a:t>период 2008-2017</a:t>
            </a:r>
            <a:r>
              <a:rPr lang="ru-RU" sz="1600" b="1" dirty="0" smtClean="0">
                <a:solidFill>
                  <a:srgbClr val="354768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2756874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27404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- 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26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ГБЗ – УВС (</a:t>
            </a:r>
            <a:r>
              <a:rPr lang="ru-RU" sz="1800" b="1" i="1" dirty="0" smtClean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12 выпусков)</a:t>
            </a:r>
            <a:endParaRPr lang="ru-RU" sz="1800" b="1" dirty="0" smtClean="0">
              <a:solidFill>
                <a:srgbClr val="FF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just"/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перешли на новую классификацию; </a:t>
            </a:r>
          </a:p>
          <a:p>
            <a:pPr algn="just"/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азработали и утвердили новую форму табличной части; </a:t>
            </a:r>
          </a:p>
          <a:p>
            <a:pPr algn="just"/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Проведен  корректировка 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БД –»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ГБЗ-УВС» с учетом под  новой формы; </a:t>
            </a:r>
          </a:p>
          <a:p>
            <a:pPr algn="just"/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подготовлены предложения по корректировки формы 6-ГР</a:t>
            </a:r>
          </a:p>
          <a:p>
            <a:pPr marL="0" indent="0" algn="ctr"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ГБЗ </a:t>
            </a:r>
            <a:r>
              <a:rPr lang="ru-RU" sz="1800" b="1" dirty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– </a:t>
            </a:r>
            <a:r>
              <a:rPr lang="ru-RU" sz="1800" b="1" dirty="0" smtClean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ТПИ, ТПИ-горючие ( </a:t>
            </a:r>
            <a:r>
              <a:rPr lang="ru-RU" sz="1800" b="1" i="1" dirty="0" smtClean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86 выпусков)</a:t>
            </a:r>
            <a:endParaRPr lang="ru-RU" sz="1800" b="1" dirty="0" smtClean="0">
              <a:solidFill>
                <a:srgbClr val="FF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just"/>
            <a:r>
              <a:rPr lang="ru-RU" sz="1600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в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первые выпущен </a:t>
            </a:r>
            <a:r>
              <a:rPr lang="ru-RU" sz="1600" b="1" u="sng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комплексный баланс запасов ТПИ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, подготовка которого будет осуществляться на постоянной основе;</a:t>
            </a:r>
          </a:p>
          <a:p>
            <a:pPr algn="just"/>
            <a:r>
              <a:rPr lang="ru-RU" sz="1600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з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авершается работа над  пакетом документов, регламентирующих требования к составу и форме территориального баланса запасов по ОПИ; </a:t>
            </a:r>
          </a:p>
          <a:p>
            <a:pPr algn="just"/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в стадии подготовки  пакета предложений  о включении  в ГБЗ-ТПИ всех видов ОПИ, учитываемых территориальными балансами ОПИ; </a:t>
            </a:r>
          </a:p>
          <a:p>
            <a:pPr algn="just"/>
            <a:r>
              <a:rPr lang="ru-RU" sz="1600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п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одготовка к ведению ГБЗ-ТПИ по новой классификации;  </a:t>
            </a:r>
            <a:endParaRPr lang="ru-RU" sz="1600" dirty="0">
              <a:solidFill>
                <a:prstClr val="black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ctr"/>
            <a:r>
              <a:rPr lang="ru-RU" sz="1800" b="1" dirty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ГБЗ – </a:t>
            </a:r>
            <a:r>
              <a:rPr lang="ru-RU" sz="1800" b="1" dirty="0" smtClean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ПВ, грязи лечебные ( </a:t>
            </a:r>
            <a:r>
              <a:rPr lang="ru-RU" sz="1800" b="1" i="1" dirty="0" smtClean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2 выпуска)</a:t>
            </a:r>
            <a:endParaRPr lang="ru-RU" sz="1800" b="1" dirty="0" smtClean="0">
              <a:solidFill>
                <a:srgbClr val="FF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Корректировка табличной части ; </a:t>
            </a:r>
          </a:p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Определен состав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госбаланса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ПВ:   питьевые  и технические,   минеральные, и теплоэнергетические;</a:t>
            </a:r>
          </a:p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Ведется работа по устранению замечаний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Роснедр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в части постановки объектов по протоколам НТС (около 700 объектов)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4372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8655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dirty="0" smtClean="0">
                <a:solidFill>
                  <a:srgbClr val="FF0000"/>
                </a:solidFill>
              </a:rPr>
              <a:t>Кроме того в планах работ предусмотрены работы по подготовке </a:t>
            </a:r>
            <a:r>
              <a:rPr lang="ru-RU" sz="1800" dirty="0" smtClean="0"/>
              <a:t>: </a:t>
            </a:r>
            <a:endParaRPr lang="ru-RU" sz="1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889844"/>
            <a:ext cx="83529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sz="1600" b="1" dirty="0" smtClean="0"/>
              <a:t>Сборника </a:t>
            </a:r>
            <a:r>
              <a:rPr lang="ru-RU" sz="1600" b="1" dirty="0"/>
              <a:t>сводных материалов о запасах  общераспространенных полезных ископаемых Российской Федерации по состоянию на 01.01.2018 </a:t>
            </a:r>
            <a:r>
              <a:rPr lang="ru-RU" sz="1600" dirty="0"/>
              <a:t>г. - </a:t>
            </a:r>
            <a:r>
              <a:rPr lang="ru-RU" sz="1600" dirty="0" smtClean="0"/>
              <a:t>25 </a:t>
            </a:r>
            <a:r>
              <a:rPr lang="ru-RU" sz="1600" dirty="0"/>
              <a:t>выпусков             </a:t>
            </a:r>
          </a:p>
          <a:p>
            <a:pPr algn="just"/>
            <a:r>
              <a:rPr lang="ru-RU" sz="1600" dirty="0" smtClean="0"/>
              <a:t>                  </a:t>
            </a:r>
          </a:p>
          <a:p>
            <a:pPr marL="285750" indent="-285750" algn="just">
              <a:buFontTx/>
              <a:buChar char="-"/>
            </a:pPr>
            <a:r>
              <a:rPr lang="ru-RU" sz="1600" dirty="0" smtClean="0"/>
              <a:t>  </a:t>
            </a:r>
            <a:r>
              <a:rPr lang="ru-RU" sz="1600" b="1" dirty="0" smtClean="0"/>
              <a:t>Сборника  </a:t>
            </a:r>
            <a:r>
              <a:rPr lang="ru-RU" sz="1600" b="1" dirty="0"/>
              <a:t>прогнозных ресурсов твердых ПИ и твердых горючих ПИ (уголь)  по состоянию на 01.01.2018 г. </a:t>
            </a:r>
            <a:r>
              <a:rPr lang="ru-RU" sz="1600" dirty="0"/>
              <a:t>- </a:t>
            </a:r>
            <a:r>
              <a:rPr lang="ru-RU" sz="1600" dirty="0" smtClean="0"/>
              <a:t>  5 </a:t>
            </a:r>
            <a:r>
              <a:rPr lang="ru-RU" sz="1600" dirty="0"/>
              <a:t>выпусков</a:t>
            </a:r>
            <a:r>
              <a:rPr lang="ru-RU" sz="1600" dirty="0" smtClean="0"/>
              <a:t>;</a:t>
            </a:r>
          </a:p>
          <a:p>
            <a:pPr marL="285750" indent="-285750" algn="just">
              <a:buFontTx/>
              <a:buChar char="-"/>
            </a:pPr>
            <a:endParaRPr lang="ru-RU" sz="1600" dirty="0"/>
          </a:p>
          <a:p>
            <a:pPr marL="285750" indent="-285750" algn="just">
              <a:buFontTx/>
              <a:buChar char="-"/>
            </a:pPr>
            <a:r>
              <a:rPr lang="ru-RU" sz="1600" b="1" dirty="0" smtClean="0"/>
              <a:t>Сборника </a:t>
            </a:r>
            <a:r>
              <a:rPr lang="ru-RU" sz="1600" b="1" dirty="0"/>
              <a:t>сводных данных о состоянии запасов и добычи полезных ископаемых в Российской </a:t>
            </a:r>
            <a:r>
              <a:rPr lang="ru-RU" sz="1600" b="1" dirty="0" smtClean="0"/>
              <a:t>Федерации </a:t>
            </a:r>
            <a:r>
              <a:rPr lang="ru-RU" sz="1600" dirty="0" smtClean="0"/>
              <a:t>-   все виды Пи включенные в ГБЗ</a:t>
            </a:r>
          </a:p>
          <a:p>
            <a:pPr marL="285750" indent="-285750" algn="just">
              <a:buFontTx/>
              <a:buChar char="-"/>
            </a:pPr>
            <a:endParaRPr lang="ru-RU" sz="1600" dirty="0"/>
          </a:p>
          <a:p>
            <a:pPr marL="285750" indent="-285750" algn="just">
              <a:buFontTx/>
              <a:buChar char="-"/>
            </a:pPr>
            <a:r>
              <a:rPr lang="ru-RU" sz="1600" b="1" dirty="0" smtClean="0"/>
              <a:t>Справочника </a:t>
            </a:r>
            <a:r>
              <a:rPr lang="ru-RU" sz="1600" b="1" dirty="0"/>
              <a:t>состояния месторождений нефти, газа и конденсата Российской Федерации по состоянию на 01.01.2018 г.               </a:t>
            </a:r>
            <a:endParaRPr lang="ru-RU" sz="1600" b="1" dirty="0" smtClean="0"/>
          </a:p>
          <a:p>
            <a:pPr algn="just"/>
            <a:r>
              <a:rPr lang="ru-RU" sz="1600" dirty="0" smtClean="0"/>
              <a:t>                                                                                     </a:t>
            </a:r>
          </a:p>
          <a:p>
            <a:pPr marL="285750" indent="-285750" algn="just">
              <a:buFontTx/>
              <a:buChar char="-"/>
            </a:pPr>
            <a:r>
              <a:rPr lang="ru-RU" sz="1600" b="1" dirty="0" smtClean="0"/>
              <a:t> Комплексного  Государственный </a:t>
            </a:r>
            <a:r>
              <a:rPr lang="ru-RU" sz="1600" b="1" dirty="0"/>
              <a:t>баланс запасов твердых полезных ископаемых РФ в электронном виде по состоянию на 01.01.2018 г.</a:t>
            </a:r>
          </a:p>
        </p:txBody>
      </p:sp>
    </p:spTree>
    <p:extLst>
      <p:ext uri="{BB962C8B-B14F-4D97-AF65-F5344CB8AC3E}">
        <p14:creationId xmlns:p14="http://schemas.microsoft.com/office/powerpoint/2010/main" xmlns="" val="17083487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2838</TotalTime>
  <Words>3330</Words>
  <Application>Microsoft Office PowerPoint</Application>
  <PresentationFormat>Экран (4:3)</PresentationFormat>
  <Paragraphs>204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- 1-   </vt:lpstr>
      <vt:lpstr>Направления работ в 2018 г.</vt:lpstr>
      <vt:lpstr>1.1.Формирование Сводного Государственного реестра работ по геологическому изучению недр в Российской Федерации </vt:lpstr>
      <vt:lpstr>1.2. Проверка справок территориальных фондов о соответствии координат предлагаемого участка недр паспорту месторождения или проявления полезного ископаемого, о запасах и прогнозных ресурсах полезного ископаемого на участке недр</vt:lpstr>
      <vt:lpstr> 1.3.  Ведение  Государственного реестра участков недр, предоставленных для добычи полезных ископаемых, а также в целях, не связанных с их добычей, и лицензий на пользование недрами</vt:lpstr>
      <vt:lpstr> 1.4. Подготовка и издание  Государственного баланса запасов полезных ископаемых;  Сборника сводных материалов о запасах общераспространенных полезных ископаемых Российской Федерации;   Сборника  прогнозных ресурсов твердых ПИ и твердых горючих ПИ</vt:lpstr>
      <vt:lpstr> </vt:lpstr>
      <vt:lpstr>- </vt:lpstr>
      <vt:lpstr>Слайд 9</vt:lpstr>
      <vt:lpstr>Слайд 10</vt:lpstr>
      <vt:lpstr>1.6. Ведение Государственного кадастра месторождений и проявлений полезных ископаемых РФ (ГКМ), составление паспортов ГКМ</vt:lpstr>
      <vt:lpstr>1.7. Подготовка  комплектов информационных материалов с  целью учета объектов прогнозных ресурсов твердых  полезных  ископаемых</vt:lpstr>
      <vt:lpstr>1.8. Подготовка  информационно-аналитических и методических материалов о состоянии минерально-сырьевой базы и недропользования в Российской Федерации</vt:lpstr>
      <vt:lpstr>1.9. Ведение и обеспечение сохранности массива лицензий и лицензионных документов</vt:lpstr>
      <vt:lpstr>1.10. Подготовка   предложений по  совершенствованию инструктивно-методических документов</vt:lpstr>
      <vt:lpstr>1.11. Проверка данных, методическое сопровождение работ по  реализация приказа Федерального агентства по недропользованию   от 20.02.2017 № 72 «О предоставлении Федеральным агентством по недропользованию сведений в федеральную  информационную систему  «На Дальний Восток»</vt:lpstr>
      <vt:lpstr>1.12. Координация работ ТФГИ по актуализации информации о государственных специализированных кернохранилищах и  кернохранилищах, осуществляющих временное хранение геологической информации на вещественных носителях (керн), обладателем которой является Российская Федерация.                                                             1.1.3. Проведение работ по сохранению первичной геологической информации на материальных носителях, находящейся на хранении геологических предприятиях</vt:lpstr>
      <vt:lpstr>2.1. Сбор, формирование, хранение, ведение  геологических информационных ресурсов,. Обеспечение сохранности федерального фонда геологической информации. Сбор, обработка, проверка, оценка качества и полноты информации, поступившей в федеральный фонд геологической информации</vt:lpstr>
      <vt:lpstr>2.2. Создание резервных архивных копий цифровых геологических отчетов  на унифицированных носителях, обеспечивающих долговременное хранение информации</vt:lpstr>
      <vt:lpstr>2.3. Подготовка и выдача «Справок федерального фонда геологической информации о регистрации геологоразведочных работ и об отсутствии задолженности по сдаче отчетов о результатах завершенных работ на участке недр»</vt:lpstr>
      <vt:lpstr>2.4. Учет и ведение геологической изученности территории, шельфа и внутренних морей Российской Федерации  </vt:lpstr>
      <vt:lpstr>4. Ведение информационных ресурсов и баз данных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Ковтонюк Г.П.  ФГБУ «Росгеолфонд»</dc:title>
  <dc:creator>KGP</dc:creator>
  <cp:lastModifiedBy>Татьяна А. Андрианова</cp:lastModifiedBy>
  <cp:revision>245</cp:revision>
  <cp:lastPrinted>2018-04-09T13:00:24Z</cp:lastPrinted>
  <dcterms:created xsi:type="dcterms:W3CDTF">2017-03-19T02:39:09Z</dcterms:created>
  <dcterms:modified xsi:type="dcterms:W3CDTF">2018-04-23T07:24:20Z</dcterms:modified>
</cp:coreProperties>
</file>